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320" r:id="rId3"/>
    <p:sldId id="337" r:id="rId4"/>
    <p:sldId id="279" r:id="rId5"/>
    <p:sldId id="319" r:id="rId6"/>
    <p:sldId id="312" r:id="rId7"/>
    <p:sldId id="280" r:id="rId8"/>
    <p:sldId id="278" r:id="rId9"/>
    <p:sldId id="336" r:id="rId10"/>
    <p:sldId id="334" r:id="rId11"/>
    <p:sldId id="328" r:id="rId12"/>
    <p:sldId id="325" r:id="rId13"/>
    <p:sldId id="335" r:id="rId14"/>
    <p:sldId id="333" r:id="rId15"/>
    <p:sldId id="322" r:id="rId16"/>
    <p:sldId id="332" r:id="rId17"/>
    <p:sldId id="310" r:id="rId18"/>
    <p:sldId id="303" r:id="rId19"/>
    <p:sldId id="330" r:id="rId20"/>
    <p:sldId id="299" r:id="rId21"/>
    <p:sldId id="321" r:id="rId22"/>
    <p:sldId id="311" r:id="rId23"/>
    <p:sldId id="324" r:id="rId24"/>
    <p:sldId id="315" r:id="rId25"/>
    <p:sldId id="323" r:id="rId26"/>
    <p:sldId id="329" r:id="rId27"/>
    <p:sldId id="326" r:id="rId28"/>
    <p:sldId id="300" r:id="rId29"/>
    <p:sldId id="327" r:id="rId30"/>
    <p:sldId id="301" r:id="rId31"/>
    <p:sldId id="313" r:id="rId32"/>
    <p:sldId id="314" r:id="rId33"/>
    <p:sldId id="316" r:id="rId34"/>
    <p:sldId id="317" r:id="rId35"/>
    <p:sldId id="318" r:id="rId36"/>
    <p:sldId id="283" r:id="rId37"/>
    <p:sldId id="302" r:id="rId38"/>
    <p:sldId id="304" r:id="rId39"/>
    <p:sldId id="305" r:id="rId40"/>
    <p:sldId id="307" r:id="rId41"/>
    <p:sldId id="288" r:id="rId42"/>
    <p:sldId id="306" r:id="rId43"/>
    <p:sldId id="309" r:id="rId44"/>
    <p:sldId id="308" r:id="rId45"/>
    <p:sldId id="274" r:id="rId46"/>
    <p:sldId id="276" r:id="rId47"/>
    <p:sldId id="275" r:id="rId48"/>
    <p:sldId id="277" r:id="rId49"/>
    <p:sldId id="284" r:id="rId50"/>
    <p:sldId id="285" r:id="rId51"/>
    <p:sldId id="286" r:id="rId52"/>
    <p:sldId id="289" r:id="rId53"/>
    <p:sldId id="33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846A0"/>
    <a:srgbClr val="F169DE"/>
    <a:srgbClr val="FF66FF"/>
    <a:srgbClr val="000066"/>
    <a:srgbClr val="000000"/>
    <a:srgbClr val="CC00CC"/>
    <a:srgbClr val="ED1FC6"/>
    <a:srgbClr val="E7259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FC0D4A-07F8-4452-AD70-2D0B3EC99366}" type="datetimeFigureOut">
              <a:rPr lang="en-GB" smtClean="0"/>
              <a:pPr/>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B68A4D-1449-4756-B212-C67086E6D1F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FC0D4A-07F8-4452-AD70-2D0B3EC99366}" type="datetimeFigureOut">
              <a:rPr lang="en-GB" smtClean="0"/>
              <a:pPr/>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B68A4D-1449-4756-B212-C67086E6D1F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FC0D4A-07F8-4452-AD70-2D0B3EC99366}" type="datetimeFigureOut">
              <a:rPr lang="en-GB" smtClean="0"/>
              <a:pPr/>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B68A4D-1449-4756-B212-C67086E6D1F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FC0D4A-07F8-4452-AD70-2D0B3EC99366}" type="datetimeFigureOut">
              <a:rPr lang="en-GB" smtClean="0"/>
              <a:pPr/>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B68A4D-1449-4756-B212-C67086E6D1F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FC0D4A-07F8-4452-AD70-2D0B3EC99366}" type="datetimeFigureOut">
              <a:rPr lang="en-GB" smtClean="0"/>
              <a:pPr/>
              <a:t>18/10/2023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B68A4D-1449-4756-B212-C67086E6D1F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FC0D4A-07F8-4452-AD70-2D0B3EC99366}" type="datetimeFigureOut">
              <a:rPr lang="en-GB" smtClean="0"/>
              <a:pPr/>
              <a:t>18/10/2023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B68A4D-1449-4756-B212-C67086E6D1F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FC0D4A-07F8-4452-AD70-2D0B3EC99366}" type="datetimeFigureOut">
              <a:rPr lang="en-GB" smtClean="0"/>
              <a:pPr/>
              <a:t>18/10/2023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B68A4D-1449-4756-B212-C67086E6D1F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FC0D4A-07F8-4452-AD70-2D0B3EC99366}" type="datetimeFigureOut">
              <a:rPr lang="en-GB" smtClean="0"/>
              <a:pPr/>
              <a:t>18/10/2023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B68A4D-1449-4756-B212-C67086E6D1F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C0D4A-07F8-4452-AD70-2D0B3EC99366}" type="datetimeFigureOut">
              <a:rPr lang="en-GB" smtClean="0"/>
              <a:pPr/>
              <a:t>18/10/2023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B68A4D-1449-4756-B212-C67086E6D1F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C0D4A-07F8-4452-AD70-2D0B3EC99366}" type="datetimeFigureOut">
              <a:rPr lang="en-GB" smtClean="0"/>
              <a:pPr/>
              <a:t>18/10/2023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B68A4D-1449-4756-B212-C67086E6D1F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C0D4A-07F8-4452-AD70-2D0B3EC99366}" type="datetimeFigureOut">
              <a:rPr lang="en-GB" smtClean="0"/>
              <a:pPr/>
              <a:t>18/10/2023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B68A4D-1449-4756-B212-C67086E6D1F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C0D4A-07F8-4452-AD70-2D0B3EC99366}" type="datetimeFigureOut">
              <a:rPr lang="en-GB" smtClean="0"/>
              <a:pPr/>
              <a:t>18/10/2023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68A4D-1449-4756-B212-C67086E6D1F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amazingpeopleschools.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mailto:rachel@rachelmooresocialmedia.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60852" y="1845336"/>
            <a:ext cx="6199002" cy="1477328"/>
          </a:xfrm>
          <a:prstGeom prst="rect">
            <a:avLst/>
          </a:prstGeom>
          <a:noFill/>
        </p:spPr>
        <p:txBody>
          <a:bodyPr wrap="square" rtlCol="0">
            <a:spAutoFit/>
          </a:bodyPr>
          <a:lstStyle/>
          <a:p>
            <a:pPr algn="ctr"/>
            <a:r>
              <a:rPr lang="en-GB" sz="3000" dirty="0" smtClean="0">
                <a:solidFill>
                  <a:schemeClr val="accent1">
                    <a:lumMod val="75000"/>
                  </a:schemeClr>
                </a:solidFill>
              </a:rPr>
              <a:t>Testimonials </a:t>
            </a:r>
          </a:p>
          <a:p>
            <a:pPr algn="ctr"/>
            <a:r>
              <a:rPr lang="en-GB" sz="3000" dirty="0" smtClean="0">
                <a:solidFill>
                  <a:schemeClr val="accent1">
                    <a:lumMod val="75000"/>
                  </a:schemeClr>
                </a:solidFill>
              </a:rPr>
              <a:t>For </a:t>
            </a:r>
          </a:p>
          <a:p>
            <a:pPr algn="ctr"/>
            <a:r>
              <a:rPr lang="en-GB" sz="3000" dirty="0" smtClean="0">
                <a:solidFill>
                  <a:schemeClr val="accent1">
                    <a:lumMod val="75000"/>
                  </a:schemeClr>
                </a:solidFill>
              </a:rPr>
              <a:t>Rachel Moore Social Media</a:t>
            </a:r>
            <a:endParaRPr lang="en-GB" sz="3000" dirty="0">
              <a:solidFill>
                <a:srgbClr val="000066"/>
              </a:solidFill>
            </a:endParaRPr>
          </a:p>
        </p:txBody>
      </p:sp>
      <p:pic>
        <p:nvPicPr>
          <p:cNvPr id="7" name="Picture 9" descr="Me_Centered.png"/>
          <p:cNvPicPr>
            <a:picLocks noChangeAspect="1"/>
          </p:cNvPicPr>
          <p:nvPr/>
        </p:nvPicPr>
        <p:blipFill>
          <a:blip r:embed="rId3" cstate="print"/>
          <a:srcRect/>
          <a:stretch>
            <a:fillRect/>
          </a:stretch>
        </p:blipFill>
        <p:spPr bwMode="auto">
          <a:xfrm rot="21193089">
            <a:off x="4560031" y="3412835"/>
            <a:ext cx="1085014" cy="1152128"/>
          </a:xfrm>
          <a:prstGeom prst="rect">
            <a:avLst/>
          </a:prstGeom>
          <a:noFill/>
          <a:ln w="12700">
            <a:noFill/>
            <a:miter lim="800000"/>
            <a:headEnd/>
            <a:tailEnd/>
          </a:ln>
        </p:spPr>
      </p:pic>
      <p:pic>
        <p:nvPicPr>
          <p:cNvPr id="8" name="Picture 7" descr="TRAINER, CONSULTANT SPEAKER (1).png"/>
          <p:cNvPicPr>
            <a:picLocks noChangeAspect="1"/>
          </p:cNvPicPr>
          <p:nvPr/>
        </p:nvPicPr>
        <p:blipFill>
          <a:blip r:embed="rId4" cstate="print"/>
          <a:stretch>
            <a:fillRect/>
          </a:stretch>
        </p:blipFill>
        <p:spPr>
          <a:xfrm rot="21160321">
            <a:off x="6788900" y="4045700"/>
            <a:ext cx="1395536" cy="13955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50200" y="1815304"/>
            <a:ext cx="6199002" cy="2554545"/>
          </a:xfrm>
          <a:prstGeom prst="rect">
            <a:avLst/>
          </a:prstGeom>
          <a:noFill/>
        </p:spPr>
        <p:txBody>
          <a:bodyPr wrap="square" rtlCol="0">
            <a:spAutoFit/>
          </a:bodyPr>
          <a:lstStyle/>
          <a:p>
            <a:r>
              <a:rPr lang="en-GB" sz="1200" dirty="0" smtClean="0">
                <a:solidFill>
                  <a:schemeClr val="tx2"/>
                </a:solidFill>
              </a:rPr>
              <a:t>Rachel was fantastic in dragging the Directors into the digital age. </a:t>
            </a:r>
          </a:p>
          <a:p>
            <a:endParaRPr lang="en-GB" sz="1200" dirty="0" smtClean="0">
              <a:solidFill>
                <a:schemeClr val="tx2"/>
              </a:solidFill>
            </a:endParaRPr>
          </a:p>
          <a:p>
            <a:r>
              <a:rPr lang="en-GB" sz="1200" dirty="0" smtClean="0">
                <a:solidFill>
                  <a:schemeClr val="tx2"/>
                </a:solidFill>
              </a:rPr>
              <a:t>Personable, knowledgeable and brilliant in understanding our business needs. </a:t>
            </a:r>
          </a:p>
          <a:p>
            <a:r>
              <a:rPr lang="en-GB" sz="1200" dirty="0" smtClean="0">
                <a:solidFill>
                  <a:schemeClr val="tx2"/>
                </a:solidFill>
              </a:rPr>
              <a:t>So much better prepared to explore and take advantage of social media. </a:t>
            </a:r>
          </a:p>
          <a:p>
            <a:endParaRPr lang="en-GB" sz="1200" dirty="0" smtClean="0">
              <a:solidFill>
                <a:schemeClr val="tx2"/>
              </a:solidFill>
            </a:endParaRPr>
          </a:p>
          <a:p>
            <a:r>
              <a:rPr lang="en-GB" sz="1200" dirty="0" smtClean="0">
                <a:solidFill>
                  <a:schemeClr val="tx2"/>
                </a:solidFill>
              </a:rPr>
              <a:t>Thank you.</a:t>
            </a:r>
          </a:p>
          <a:p>
            <a:endParaRPr lang="en-GB" sz="1200" b="1" dirty="0" smtClean="0">
              <a:solidFill>
                <a:schemeClr val="accent1">
                  <a:lumMod val="75000"/>
                </a:schemeClr>
              </a:solidFill>
            </a:endParaRPr>
          </a:p>
          <a:p>
            <a:r>
              <a:rPr lang="en-GB" sz="1200" b="1" dirty="0" err="1" smtClean="0">
                <a:solidFill>
                  <a:schemeClr val="accent1">
                    <a:lumMod val="75000"/>
                  </a:schemeClr>
                </a:solidFill>
              </a:rPr>
              <a:t>Reg</a:t>
            </a:r>
            <a:r>
              <a:rPr lang="en-GB" sz="1200" b="1" dirty="0" smtClean="0">
                <a:solidFill>
                  <a:schemeClr val="accent1">
                    <a:lumMod val="75000"/>
                  </a:schemeClr>
                </a:solidFill>
              </a:rPr>
              <a:t> Perrin| Director, </a:t>
            </a:r>
            <a:r>
              <a:rPr lang="en-GB" sz="1200" b="1" dirty="0" err="1" smtClean="0">
                <a:solidFill>
                  <a:schemeClr val="accent1">
                    <a:lumMod val="75000"/>
                  </a:schemeClr>
                </a:solidFill>
              </a:rPr>
              <a:t>Lithos</a:t>
            </a:r>
            <a:r>
              <a:rPr lang="en-GB" sz="1200" b="1" dirty="0" smtClean="0">
                <a:solidFill>
                  <a:schemeClr val="accent1">
                    <a:lumMod val="75000"/>
                  </a:schemeClr>
                </a:solidFill>
              </a:rPr>
              <a:t> Consulting</a:t>
            </a:r>
          </a:p>
          <a:p>
            <a:endParaRPr lang="en-GB" sz="1200" b="1" dirty="0" smtClean="0">
              <a:solidFill>
                <a:schemeClr val="accent1">
                  <a:lumMod val="75000"/>
                </a:schemeClr>
              </a:solidFill>
            </a:endParaRPr>
          </a:p>
          <a:p>
            <a:r>
              <a:rPr lang="en-GB" sz="1200" dirty="0" smtClean="0"/>
              <a:t> </a:t>
            </a:r>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8" name="Picture 7" descr="1661258850174.jpg"/>
          <p:cNvPicPr>
            <a:picLocks noChangeAspect="1"/>
          </p:cNvPicPr>
          <p:nvPr/>
        </p:nvPicPr>
        <p:blipFill>
          <a:blip r:embed="rId3" cstate="print"/>
          <a:stretch>
            <a:fillRect/>
          </a:stretch>
        </p:blipFill>
        <p:spPr>
          <a:xfrm rot="21202701">
            <a:off x="6976063" y="4309063"/>
            <a:ext cx="1333500" cy="133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49083" y="1861808"/>
            <a:ext cx="6199002" cy="1754326"/>
          </a:xfrm>
          <a:prstGeom prst="rect">
            <a:avLst/>
          </a:prstGeom>
          <a:noFill/>
        </p:spPr>
        <p:txBody>
          <a:bodyPr wrap="square" rtlCol="0">
            <a:spAutoFit/>
          </a:bodyPr>
          <a:lstStyle/>
          <a:p>
            <a:r>
              <a:rPr lang="en-GB" sz="1200" dirty="0" smtClean="0">
                <a:solidFill>
                  <a:schemeClr val="tx2"/>
                </a:solidFill>
              </a:rPr>
              <a:t>Rachel delivered an excellent workshop as part of Make It York's Business Masterclass training programme. Entitled, "How to spend less time on more of the right things on social media", the content delivered was short, snappy and easy to digest. </a:t>
            </a:r>
          </a:p>
          <a:p>
            <a:endParaRPr lang="en-GB" sz="1200" dirty="0" smtClean="0">
              <a:solidFill>
                <a:schemeClr val="tx2"/>
              </a:solidFill>
            </a:endParaRPr>
          </a:p>
          <a:p>
            <a:r>
              <a:rPr lang="en-GB" sz="1200" dirty="0" smtClean="0">
                <a:solidFill>
                  <a:schemeClr val="tx2"/>
                </a:solidFill>
              </a:rPr>
              <a:t>Rachel's clear explanation and examples allowed delegates to fully understand the actions they needed to undertake with their own accounts. </a:t>
            </a:r>
          </a:p>
          <a:p>
            <a:r>
              <a:rPr lang="en-GB" sz="1200" dirty="0" smtClean="0">
                <a:solidFill>
                  <a:schemeClr val="tx2"/>
                </a:solidFill>
              </a:rPr>
              <a:t>I'd recommended Rachel to anyone requiring help with their social media needs.</a:t>
            </a:r>
          </a:p>
          <a:p>
            <a:endParaRPr lang="en-GB" sz="1200" b="1" dirty="0" smtClean="0">
              <a:solidFill>
                <a:schemeClr val="accent1">
                  <a:lumMod val="75000"/>
                </a:schemeClr>
              </a:solidFill>
            </a:endParaRPr>
          </a:p>
          <a:p>
            <a:r>
              <a:rPr lang="en-GB" sz="1200" b="1" dirty="0" smtClean="0">
                <a:solidFill>
                  <a:schemeClr val="accent1">
                    <a:lumMod val="75000"/>
                  </a:schemeClr>
                </a:solidFill>
              </a:rPr>
              <a:t>Mark Bates | Make It York  </a:t>
            </a:r>
            <a:endParaRPr lang="en-GB" sz="1200" dirty="0">
              <a:solidFill>
                <a:schemeClr val="accent1">
                  <a:lumMod val="75000"/>
                </a:schemeClr>
              </a:solidFill>
            </a:endParaRPr>
          </a:p>
        </p:txBody>
      </p:sp>
      <p:pic>
        <p:nvPicPr>
          <p:cNvPr id="7" name="Picture 6" descr="mARK.PNG"/>
          <p:cNvPicPr>
            <a:picLocks noChangeAspect="1"/>
          </p:cNvPicPr>
          <p:nvPr/>
        </p:nvPicPr>
        <p:blipFill>
          <a:blip r:embed="rId3" cstate="print"/>
          <a:stretch>
            <a:fillRect/>
          </a:stretch>
        </p:blipFill>
        <p:spPr>
          <a:xfrm rot="21192847">
            <a:off x="6712361" y="4053784"/>
            <a:ext cx="1588813" cy="15746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09175" y="1600298"/>
            <a:ext cx="6199002" cy="2123658"/>
          </a:xfrm>
          <a:prstGeom prst="rect">
            <a:avLst/>
          </a:prstGeom>
          <a:noFill/>
        </p:spPr>
        <p:txBody>
          <a:bodyPr wrap="square" rtlCol="0">
            <a:spAutoFit/>
          </a:bodyPr>
          <a:lstStyle/>
          <a:p>
            <a:r>
              <a:rPr lang="en-GB" sz="1200" dirty="0" smtClean="0">
                <a:solidFill>
                  <a:schemeClr val="tx2"/>
                </a:solidFill>
              </a:rPr>
              <a:t>Rachel gets to the heart of the matter of using social media. </a:t>
            </a:r>
          </a:p>
          <a:p>
            <a:endParaRPr lang="en-GB" sz="1200" dirty="0" smtClean="0">
              <a:solidFill>
                <a:schemeClr val="tx2"/>
              </a:solidFill>
            </a:endParaRPr>
          </a:p>
          <a:p>
            <a:r>
              <a:rPr lang="en-GB" sz="1200" dirty="0" smtClean="0">
                <a:solidFill>
                  <a:schemeClr val="tx2"/>
                </a:solidFill>
              </a:rPr>
              <a:t>Her style is clear and pitched at just the right level.  In our group were people who thought they knew LinkedIn quite well and those who were starting the journey. </a:t>
            </a:r>
          </a:p>
          <a:p>
            <a:endParaRPr lang="en-GB" sz="1200" dirty="0" smtClean="0">
              <a:solidFill>
                <a:schemeClr val="tx2"/>
              </a:solidFill>
            </a:endParaRPr>
          </a:p>
          <a:p>
            <a:r>
              <a:rPr lang="en-GB" sz="1200" dirty="0" smtClean="0">
                <a:solidFill>
                  <a:schemeClr val="tx2"/>
                </a:solidFill>
              </a:rPr>
              <a:t>All of us benefited from her training and advice. Social selling has attracted a few snake-oil salespeople. </a:t>
            </a:r>
          </a:p>
          <a:p>
            <a:endParaRPr lang="en-GB" sz="1200" dirty="0" smtClean="0">
              <a:solidFill>
                <a:schemeClr val="tx2"/>
              </a:solidFill>
            </a:endParaRPr>
          </a:p>
          <a:p>
            <a:r>
              <a:rPr lang="en-GB" sz="1200" dirty="0" smtClean="0">
                <a:solidFill>
                  <a:schemeClr val="tx2"/>
                </a:solidFill>
              </a:rPr>
              <a:t>Rachel is the real thing and delivers on her promises.</a:t>
            </a:r>
          </a:p>
          <a:p>
            <a:endParaRPr lang="en-GB" sz="1200" b="1" dirty="0" smtClean="0">
              <a:solidFill>
                <a:schemeClr val="accent1">
                  <a:lumMod val="75000"/>
                </a:schemeClr>
              </a:solidFill>
            </a:endParaRPr>
          </a:p>
          <a:p>
            <a:r>
              <a:rPr lang="en-GB" sz="1200" b="1" dirty="0" smtClean="0">
                <a:solidFill>
                  <a:schemeClr val="accent1">
                    <a:lumMod val="75000"/>
                  </a:schemeClr>
                </a:solidFill>
              </a:rPr>
              <a:t>Richard Higham | Sales Levels  </a:t>
            </a:r>
            <a:endParaRPr lang="en-GB" sz="1200" dirty="0">
              <a:solidFill>
                <a:schemeClr val="accent1">
                  <a:lumMod val="75000"/>
                </a:schemeClr>
              </a:solidFill>
            </a:endParaRPr>
          </a:p>
        </p:txBody>
      </p:sp>
      <p:pic>
        <p:nvPicPr>
          <p:cNvPr id="7" name="Picture 6" descr="Richard Higham testimonial image.png"/>
          <p:cNvPicPr>
            <a:picLocks noChangeAspect="1"/>
          </p:cNvPicPr>
          <p:nvPr/>
        </p:nvPicPr>
        <p:blipFill>
          <a:blip r:embed="rId3" cstate="print"/>
          <a:stretch>
            <a:fillRect/>
          </a:stretch>
        </p:blipFill>
        <p:spPr>
          <a:xfrm rot="21210062">
            <a:off x="6639597" y="3975464"/>
            <a:ext cx="1663636" cy="16636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7"/>
            <a:ext cx="7744812" cy="5804576"/>
          </a:xfrm>
          <a:prstGeom prst="rect">
            <a:avLst/>
          </a:prstGeom>
        </p:spPr>
      </p:pic>
      <p:sp>
        <p:nvSpPr>
          <p:cNvPr id="16" name="TextBox 15"/>
          <p:cNvSpPr txBox="1"/>
          <p:nvPr/>
        </p:nvSpPr>
        <p:spPr>
          <a:xfrm rot="21239506">
            <a:off x="1750200" y="1846082"/>
            <a:ext cx="6199002" cy="2492990"/>
          </a:xfrm>
          <a:prstGeom prst="rect">
            <a:avLst/>
          </a:prstGeom>
          <a:noFill/>
        </p:spPr>
        <p:txBody>
          <a:bodyPr wrap="square" rtlCol="0">
            <a:spAutoFit/>
          </a:bodyPr>
          <a:lstStyle/>
          <a:p>
            <a:r>
              <a:rPr lang="en-GB" sz="1200" dirty="0" smtClean="0">
                <a:solidFill>
                  <a:schemeClr val="tx2"/>
                </a:solidFill>
              </a:rPr>
              <a:t>Rachel is a true professional. Lots of knowledge and experience but able to provide a bespoke service to each client.</a:t>
            </a:r>
          </a:p>
          <a:p>
            <a:endParaRPr lang="en-GB" sz="1200" dirty="0" smtClean="0">
              <a:solidFill>
                <a:schemeClr val="tx2"/>
              </a:solidFill>
            </a:endParaRPr>
          </a:p>
          <a:p>
            <a:r>
              <a:rPr lang="en-GB" sz="1200" dirty="0" smtClean="0">
                <a:solidFill>
                  <a:schemeClr val="tx2"/>
                </a:solidFill>
              </a:rPr>
              <a:t>A pleasure to work with too. </a:t>
            </a:r>
          </a:p>
          <a:p>
            <a:endParaRPr lang="en-GB" sz="1200" dirty="0" smtClean="0">
              <a:solidFill>
                <a:schemeClr val="tx2"/>
              </a:solidFill>
            </a:endParaRPr>
          </a:p>
          <a:p>
            <a:r>
              <a:rPr lang="en-GB" sz="1200" dirty="0" smtClean="0">
                <a:solidFill>
                  <a:schemeClr val="tx2"/>
                </a:solidFill>
              </a:rPr>
              <a:t>Highly recommended.</a:t>
            </a:r>
          </a:p>
          <a:p>
            <a:endParaRPr lang="en-GB" sz="1200" b="1" dirty="0" smtClean="0">
              <a:solidFill>
                <a:schemeClr val="accent1">
                  <a:lumMod val="75000"/>
                </a:schemeClr>
              </a:solidFill>
            </a:endParaRPr>
          </a:p>
          <a:p>
            <a:r>
              <a:rPr lang="en-GB" sz="1200" b="1" dirty="0" smtClean="0">
                <a:solidFill>
                  <a:schemeClr val="accent1">
                    <a:lumMod val="75000"/>
                  </a:schemeClr>
                </a:solidFill>
              </a:rPr>
              <a:t>Tony Redondo | Cosmos Currency Exchange</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6" name="Picture 5" descr="1649510359541.jpg"/>
          <p:cNvPicPr>
            <a:picLocks noChangeAspect="1"/>
          </p:cNvPicPr>
          <p:nvPr/>
        </p:nvPicPr>
        <p:blipFill>
          <a:blip r:embed="rId3" cstate="print"/>
          <a:stretch>
            <a:fillRect/>
          </a:stretch>
        </p:blipFill>
        <p:spPr>
          <a:xfrm rot="21232881">
            <a:off x="6855678" y="4188678"/>
            <a:ext cx="1464504" cy="14645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42640" y="1567526"/>
            <a:ext cx="6199002" cy="2677656"/>
          </a:xfrm>
          <a:prstGeom prst="rect">
            <a:avLst/>
          </a:prstGeom>
          <a:noFill/>
        </p:spPr>
        <p:txBody>
          <a:bodyPr wrap="square" rtlCol="0">
            <a:spAutoFit/>
          </a:bodyPr>
          <a:lstStyle/>
          <a:p>
            <a:r>
              <a:rPr lang="en-GB" sz="2000" b="1" dirty="0" smtClean="0">
                <a:solidFill>
                  <a:schemeClr val="accent1">
                    <a:lumMod val="75000"/>
                  </a:schemeClr>
                </a:solidFill>
              </a:rPr>
              <a:t>Get MOORE Social Training Hub</a:t>
            </a:r>
          </a:p>
          <a:p>
            <a:endParaRPr lang="en-GB" sz="1200" b="1" dirty="0" smtClean="0">
              <a:solidFill>
                <a:schemeClr val="accent1">
                  <a:lumMod val="75000"/>
                </a:schemeClr>
              </a:solidFill>
            </a:endParaRPr>
          </a:p>
          <a:p>
            <a:r>
              <a:rPr lang="en-GB" sz="1200" dirty="0" smtClean="0">
                <a:solidFill>
                  <a:schemeClr val="accent1">
                    <a:lumMod val="75000"/>
                  </a:schemeClr>
                </a:solidFill>
              </a:rPr>
              <a:t>I've got a lot out of the two workshops and the training I've attended so far. My mind is popping with clarity, things coming together, and new ideas which is exciting. </a:t>
            </a:r>
          </a:p>
          <a:p>
            <a:endParaRPr lang="en-GB" sz="1200" dirty="0" smtClean="0">
              <a:solidFill>
                <a:schemeClr val="accent1">
                  <a:lumMod val="75000"/>
                </a:schemeClr>
              </a:solidFill>
            </a:endParaRPr>
          </a:p>
          <a:p>
            <a:r>
              <a:rPr lang="en-GB" sz="1200" dirty="0" smtClean="0">
                <a:solidFill>
                  <a:schemeClr val="accent1">
                    <a:lumMod val="75000"/>
                  </a:schemeClr>
                </a:solidFill>
              </a:rPr>
              <a:t>It's also really helpful to have the workbooks and the slides, so thank you for sharing those so generously.</a:t>
            </a:r>
          </a:p>
          <a:p>
            <a:endParaRPr lang="en-GB" sz="1200" b="1" dirty="0" smtClean="0">
              <a:solidFill>
                <a:schemeClr val="accent1">
                  <a:lumMod val="75000"/>
                </a:schemeClr>
              </a:solidFill>
            </a:endParaRPr>
          </a:p>
          <a:p>
            <a:r>
              <a:rPr lang="en-GB" sz="1200" b="1" dirty="0" smtClean="0">
                <a:solidFill>
                  <a:schemeClr val="accent1">
                    <a:lumMod val="75000"/>
                  </a:schemeClr>
                </a:solidFill>
              </a:rPr>
              <a:t>Suzanne Gamache | Suzanne Gamache Healing</a:t>
            </a:r>
          </a:p>
          <a:p>
            <a:endParaRPr lang="en-GB" sz="12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8" name="Picture 7" descr="Suzanne Gamache.jpg"/>
          <p:cNvPicPr>
            <a:picLocks noChangeAspect="1"/>
          </p:cNvPicPr>
          <p:nvPr/>
        </p:nvPicPr>
        <p:blipFill>
          <a:blip r:embed="rId3" cstate="print"/>
          <a:stretch>
            <a:fillRect/>
          </a:stretch>
        </p:blipFill>
        <p:spPr>
          <a:xfrm rot="21241333">
            <a:off x="6776836" y="4109837"/>
            <a:ext cx="1443426" cy="14434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50200" y="1569084"/>
            <a:ext cx="6199002" cy="3046988"/>
          </a:xfrm>
          <a:prstGeom prst="rect">
            <a:avLst/>
          </a:prstGeom>
          <a:noFill/>
        </p:spPr>
        <p:txBody>
          <a:bodyPr wrap="square" rtlCol="0">
            <a:spAutoFit/>
          </a:bodyPr>
          <a:lstStyle/>
          <a:p>
            <a:r>
              <a:rPr lang="en-GB" sz="1200" dirty="0" smtClean="0">
                <a:solidFill>
                  <a:schemeClr val="tx2"/>
                </a:solidFill>
              </a:rPr>
              <a:t>Rachel ran a LinkedIn training session for us earlier this week. We are a small start-up and offer inspirational wellbeing and character support for schools based around inspirational storytelling ...</a:t>
            </a:r>
            <a:r>
              <a:rPr lang="en-GB" sz="1200" dirty="0" smtClean="0">
                <a:solidFill>
                  <a:schemeClr val="tx2"/>
                </a:solidFill>
                <a:hlinkClick r:id="rId3"/>
              </a:rPr>
              <a:t>www.amazingpeopleschools.com</a:t>
            </a:r>
            <a:r>
              <a:rPr lang="en-GB" sz="1200" dirty="0" smtClean="0">
                <a:solidFill>
                  <a:schemeClr val="tx2"/>
                </a:solidFill>
              </a:rPr>
              <a:t>. </a:t>
            </a:r>
          </a:p>
          <a:p>
            <a:endParaRPr lang="en-GB" sz="1200" dirty="0" smtClean="0">
              <a:solidFill>
                <a:schemeClr val="tx2"/>
              </a:solidFill>
            </a:endParaRPr>
          </a:p>
          <a:p>
            <a:r>
              <a:rPr lang="en-GB" sz="1200" dirty="0" smtClean="0">
                <a:solidFill>
                  <a:schemeClr val="tx2"/>
                </a:solidFill>
              </a:rPr>
              <a:t>Rachel's session was accessible and really useful - her knowledge is excellent and she was very generous with it. Her clear way of presenting and sharing ideas and information was really easy to retain - we look forward to working with Rachel in the future! </a:t>
            </a:r>
          </a:p>
          <a:p>
            <a:endParaRPr lang="en-GB" sz="1200" dirty="0" smtClean="0">
              <a:solidFill>
                <a:schemeClr val="tx2"/>
              </a:solidFill>
            </a:endParaRPr>
          </a:p>
          <a:p>
            <a:r>
              <a:rPr lang="en-GB" sz="1200" dirty="0" smtClean="0">
                <a:solidFill>
                  <a:schemeClr val="tx2"/>
                </a:solidFill>
              </a:rPr>
              <a:t>Thanks Rachel</a:t>
            </a:r>
            <a:br>
              <a:rPr lang="en-GB" sz="1200" dirty="0" smtClean="0">
                <a:solidFill>
                  <a:schemeClr val="tx2"/>
                </a:solidFill>
              </a:rPr>
            </a:br>
            <a:endParaRPr lang="en-GB" sz="1200" b="1" dirty="0" smtClean="0">
              <a:solidFill>
                <a:schemeClr val="tx2"/>
              </a:solidFill>
            </a:endParaRPr>
          </a:p>
          <a:p>
            <a:r>
              <a:rPr lang="en-GB" sz="1200" b="1" dirty="0" smtClean="0">
                <a:solidFill>
                  <a:schemeClr val="accent1">
                    <a:lumMod val="75000"/>
                  </a:schemeClr>
                </a:solidFill>
              </a:rPr>
              <a:t>Francis Corcoran | Managing Director, Amazing People Schools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7" name="Picture 6" descr="Francis corcoran.jpg"/>
          <p:cNvPicPr>
            <a:picLocks noChangeAspect="1"/>
          </p:cNvPicPr>
          <p:nvPr/>
        </p:nvPicPr>
        <p:blipFill>
          <a:blip r:embed="rId4" cstate="print"/>
          <a:stretch>
            <a:fillRect/>
          </a:stretch>
        </p:blipFill>
        <p:spPr>
          <a:xfrm rot="21176089">
            <a:off x="6937967" y="4249183"/>
            <a:ext cx="1385849" cy="13858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05099" y="1829340"/>
            <a:ext cx="6199002" cy="2431435"/>
          </a:xfrm>
          <a:prstGeom prst="rect">
            <a:avLst/>
          </a:prstGeom>
          <a:noFill/>
        </p:spPr>
        <p:txBody>
          <a:bodyPr wrap="square" rtlCol="0">
            <a:spAutoFit/>
          </a:bodyPr>
          <a:lstStyle/>
          <a:p>
            <a:r>
              <a:rPr lang="en-GB" sz="1200" dirty="0" smtClean="0">
                <a:solidFill>
                  <a:schemeClr val="accent1">
                    <a:lumMod val="75000"/>
                  </a:schemeClr>
                </a:solidFill>
              </a:rPr>
              <a:t>After 5 years out of the game, I was over whelmed and scared of doing things wrong with social media, knowing that it had changed a lot since the last time I marketed in this way. </a:t>
            </a:r>
          </a:p>
          <a:p>
            <a:endParaRPr lang="en-GB" sz="1200" dirty="0" smtClean="0">
              <a:solidFill>
                <a:schemeClr val="accent1">
                  <a:lumMod val="75000"/>
                </a:schemeClr>
              </a:solidFill>
            </a:endParaRPr>
          </a:p>
          <a:p>
            <a:r>
              <a:rPr lang="en-GB" sz="1200" dirty="0" smtClean="0">
                <a:solidFill>
                  <a:schemeClr val="accent1">
                    <a:lumMod val="75000"/>
                  </a:schemeClr>
                </a:solidFill>
              </a:rPr>
              <a:t>Rachel has really given me the confidence to utilise social media and email marketing again. She has also gone out of her way to help me get the most out of my marketing with any questions or help I have needed. </a:t>
            </a:r>
          </a:p>
          <a:p>
            <a:endParaRPr lang="en-GB" sz="1200" dirty="0" smtClean="0">
              <a:solidFill>
                <a:schemeClr val="accent1">
                  <a:lumMod val="75000"/>
                </a:schemeClr>
              </a:solidFill>
            </a:endParaRPr>
          </a:p>
          <a:p>
            <a:r>
              <a:rPr lang="en-GB" sz="1200" dirty="0" smtClean="0">
                <a:solidFill>
                  <a:schemeClr val="accent1">
                    <a:lumMod val="75000"/>
                  </a:schemeClr>
                </a:solidFill>
              </a:rPr>
              <a:t>She is as friendly as she is knowledgeable! I look forward to working with her again in the future as I know she has a lot more help to give to us once we're ready.</a:t>
            </a:r>
          </a:p>
          <a:p>
            <a:endParaRPr lang="en-GB" sz="1200" dirty="0" smtClean="0">
              <a:solidFill>
                <a:schemeClr val="accent1">
                  <a:lumMod val="75000"/>
                </a:schemeClr>
              </a:solidFill>
              <a:ea typeface="Calibri" pitchFamily="34" charset="0"/>
              <a:cs typeface="Times New Roman" pitchFamily="18" charset="0"/>
            </a:endParaRPr>
          </a:p>
          <a:p>
            <a:pPr lvl="0" eaLnBrk="0" fontAlgn="base" hangingPunct="0">
              <a:spcBef>
                <a:spcPct val="0"/>
              </a:spcBef>
              <a:spcAft>
                <a:spcPct val="0"/>
              </a:spcAft>
            </a:pPr>
            <a:r>
              <a:rPr lang="en-GB" sz="1200" b="1" dirty="0" smtClean="0">
                <a:solidFill>
                  <a:schemeClr val="accent1">
                    <a:lumMod val="75000"/>
                  </a:schemeClr>
                </a:solidFill>
                <a:ea typeface="Calibri" pitchFamily="34" charset="0"/>
                <a:cs typeface="Times New Roman" pitchFamily="18" charset="0"/>
              </a:rPr>
              <a:t>Lydia Welsh | iTouch Systems ltd</a:t>
            </a:r>
            <a:endParaRPr lang="en-GB" sz="1200" b="1" dirty="0" smtClean="0">
              <a:solidFill>
                <a:schemeClr val="accent1">
                  <a:lumMod val="75000"/>
                </a:schemeClr>
              </a:solidFill>
            </a:endParaRPr>
          </a:p>
          <a:p>
            <a:endParaRPr lang="en-GB" sz="2000" dirty="0">
              <a:solidFill>
                <a:schemeClr val="accent1">
                  <a:lumMod val="75000"/>
                </a:schemeClr>
              </a:solidFill>
              <a:latin typeface="Gabriola" pitchFamily="82" charset="0"/>
            </a:endParaRPr>
          </a:p>
        </p:txBody>
      </p:sp>
      <p:pic>
        <p:nvPicPr>
          <p:cNvPr id="8" name="Picture 7" descr="Lydia.jpg"/>
          <p:cNvPicPr>
            <a:picLocks noChangeAspect="1"/>
          </p:cNvPicPr>
          <p:nvPr/>
        </p:nvPicPr>
        <p:blipFill>
          <a:blip r:embed="rId3" cstate="print"/>
          <a:stretch>
            <a:fillRect/>
          </a:stretch>
        </p:blipFill>
        <p:spPr>
          <a:xfrm rot="21244687">
            <a:off x="7216750" y="4521017"/>
            <a:ext cx="1083577" cy="108357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62932" y="1106761"/>
            <a:ext cx="6199002" cy="3908762"/>
          </a:xfrm>
          <a:prstGeom prst="rect">
            <a:avLst/>
          </a:prstGeom>
          <a:noFill/>
        </p:spPr>
        <p:txBody>
          <a:bodyPr wrap="square" rtlCol="0">
            <a:spAutoFit/>
          </a:bodyPr>
          <a:lstStyle/>
          <a:p>
            <a:pPr lvl="0" fontAlgn="base">
              <a:spcBef>
                <a:spcPct val="0"/>
              </a:spcBef>
              <a:spcAft>
                <a:spcPct val="0"/>
              </a:spcAft>
            </a:pPr>
            <a:endParaRPr lang="en-US" sz="2000" dirty="0" smtClean="0">
              <a:solidFill>
                <a:schemeClr val="tx2"/>
              </a:solidFill>
              <a:latin typeface="Gabriola" pitchFamily="82" charset="0"/>
              <a:cs typeface="Arial" pitchFamily="34" charset="0"/>
            </a:endParaRPr>
          </a:p>
          <a:p>
            <a:endParaRPr lang="en-GB" sz="2000" dirty="0" smtClean="0">
              <a:solidFill>
                <a:schemeClr val="tx2"/>
              </a:solidFill>
              <a:latin typeface="Gabriola" pitchFamily="82" charset="0"/>
            </a:endParaRPr>
          </a:p>
          <a:p>
            <a:r>
              <a:rPr lang="en-GB" sz="1200" dirty="0" smtClean="0">
                <a:solidFill>
                  <a:schemeClr val="tx2"/>
                </a:solidFill>
              </a:rPr>
              <a:t>My colleague and I recently had a half day session with Rachel, for training across LinkedIn and Twitter -(although with grateful thanks to Rachel for the other areas we also covered!). </a:t>
            </a:r>
          </a:p>
          <a:p>
            <a:r>
              <a:rPr lang="en-GB" sz="1200" dirty="0" smtClean="0">
                <a:solidFill>
                  <a:schemeClr val="tx2"/>
                </a:solidFill>
              </a:rPr>
              <a:t/>
            </a:r>
            <a:br>
              <a:rPr lang="en-GB" sz="1200" dirty="0" smtClean="0">
                <a:solidFill>
                  <a:schemeClr val="tx2"/>
                </a:solidFill>
              </a:rPr>
            </a:br>
            <a:r>
              <a:rPr lang="en-GB" sz="1200" dirty="0" smtClean="0">
                <a:solidFill>
                  <a:schemeClr val="tx2"/>
                </a:solidFill>
              </a:rPr>
              <a:t>I found Rachel incredibly helpful and she gave very practical advice, which we were then able to implement straight away into the business. I was conscious that I didn't want a session with someone just covering lots of theory. Rachel's way of training was easy to follow and very practical and it was incredibly useful to spend a half day with her.</a:t>
            </a:r>
          </a:p>
          <a:p>
            <a:endParaRPr lang="en-GB" sz="1200" b="1" dirty="0" smtClean="0">
              <a:solidFill>
                <a:schemeClr val="tx2"/>
              </a:solidFill>
            </a:endParaRPr>
          </a:p>
          <a:p>
            <a:r>
              <a:rPr lang="en-GB" sz="1200" b="1" dirty="0" smtClean="0">
                <a:solidFill>
                  <a:schemeClr val="tx2"/>
                </a:solidFill>
              </a:rPr>
              <a:t>Tamzin Jefferson  | Marketing &amp; Brand Executive, Lead Talent   </a:t>
            </a: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dirty="0">
              <a:solidFill>
                <a:schemeClr val="tx2"/>
              </a:solidFill>
              <a:latin typeface="Gabriola" pitchFamily="82" charset="0"/>
            </a:endParaRPr>
          </a:p>
        </p:txBody>
      </p:sp>
      <p:pic>
        <p:nvPicPr>
          <p:cNvPr id="7" name="Picture 6" descr="Tamzin.png"/>
          <p:cNvPicPr>
            <a:picLocks noChangeAspect="1"/>
          </p:cNvPicPr>
          <p:nvPr/>
        </p:nvPicPr>
        <p:blipFill>
          <a:blip r:embed="rId3" cstate="print"/>
          <a:stretch>
            <a:fillRect/>
          </a:stretch>
        </p:blipFill>
        <p:spPr>
          <a:xfrm rot="21259410">
            <a:off x="6843964" y="4257435"/>
            <a:ext cx="1409112" cy="1326828"/>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36039" y="1715251"/>
            <a:ext cx="6059263" cy="2185214"/>
          </a:xfrm>
          <a:prstGeom prst="rect">
            <a:avLst/>
          </a:prstGeom>
          <a:noFill/>
        </p:spPr>
        <p:txBody>
          <a:bodyPr wrap="square" rtlCol="0">
            <a:spAutoFit/>
          </a:bodyPr>
          <a:lstStyle/>
          <a:p>
            <a:r>
              <a:rPr lang="en-GB" sz="1200" dirty="0" smtClean="0">
                <a:solidFill>
                  <a:schemeClr val="accent1">
                    <a:lumMod val="75000"/>
                  </a:schemeClr>
                </a:solidFill>
              </a:rPr>
              <a:t>Rachel consistently gets great testimonials from all our members and clients, she has a great deal of expertise in all aspects of social media including training and management.</a:t>
            </a:r>
          </a:p>
          <a:p>
            <a:endParaRPr lang="en-GB" sz="1200" dirty="0" smtClean="0">
              <a:solidFill>
                <a:schemeClr val="accent1">
                  <a:lumMod val="75000"/>
                </a:schemeClr>
              </a:solidFill>
            </a:endParaRPr>
          </a:p>
          <a:p>
            <a:r>
              <a:rPr lang="en-GB" sz="1200" dirty="0" smtClean="0">
                <a:solidFill>
                  <a:schemeClr val="accent1">
                    <a:lumMod val="75000"/>
                  </a:schemeClr>
                </a:solidFill>
              </a:rPr>
              <a:t>Rachel is also a strong presenter able to held her audience and give them top tips to takeaway.  </a:t>
            </a:r>
          </a:p>
          <a:p>
            <a:endParaRPr lang="en-GB" sz="1200" dirty="0" smtClean="0">
              <a:solidFill>
                <a:schemeClr val="accent1">
                  <a:lumMod val="75000"/>
                </a:schemeClr>
              </a:solidFill>
            </a:endParaRPr>
          </a:p>
          <a:p>
            <a:r>
              <a:rPr lang="en-GB" sz="1200" dirty="0" smtClean="0">
                <a:solidFill>
                  <a:schemeClr val="accent1">
                    <a:lumMod val="75000"/>
                  </a:schemeClr>
                </a:solidFill>
              </a:rPr>
              <a:t>Her training is affordable, high quality and fun.</a:t>
            </a:r>
          </a:p>
          <a:p>
            <a:endParaRPr lang="en-GB" sz="1200" dirty="0" smtClean="0">
              <a:solidFill>
                <a:schemeClr val="accent1">
                  <a:lumMod val="75000"/>
                </a:schemeClr>
              </a:solidFill>
            </a:endParaRPr>
          </a:p>
          <a:p>
            <a:r>
              <a:rPr lang="en-GB" sz="1200" b="1" dirty="0" smtClean="0">
                <a:solidFill>
                  <a:schemeClr val="accent1">
                    <a:lumMod val="75000"/>
                  </a:schemeClr>
                </a:solidFill>
              </a:rPr>
              <a:t>Paula Grizzard | Women In Business Network Franchisee  </a:t>
            </a:r>
          </a:p>
          <a:p>
            <a:endParaRPr lang="en-GB" sz="2000" b="1" dirty="0" smtClean="0">
              <a:solidFill>
                <a:schemeClr val="accent1">
                  <a:lumMod val="75000"/>
                </a:schemeClr>
              </a:solidFill>
              <a:latin typeface="Gabriola" pitchFamily="82" charset="0"/>
            </a:endParaRPr>
          </a:p>
          <a:p>
            <a:endParaRPr lang="en-GB" sz="2000" b="1" dirty="0">
              <a:solidFill>
                <a:schemeClr val="accent1">
                  <a:lumMod val="75000"/>
                </a:schemeClr>
              </a:solidFill>
              <a:latin typeface="Gabriola" pitchFamily="82" charset="0"/>
            </a:endParaRPr>
          </a:p>
        </p:txBody>
      </p:sp>
      <p:pic>
        <p:nvPicPr>
          <p:cNvPr id="7" name="Picture 6" descr="Paula Grizzard testimonial image.png"/>
          <p:cNvPicPr>
            <a:picLocks noChangeAspect="1"/>
          </p:cNvPicPr>
          <p:nvPr/>
        </p:nvPicPr>
        <p:blipFill>
          <a:blip r:embed="rId3" cstate="print"/>
          <a:stretch>
            <a:fillRect/>
          </a:stretch>
        </p:blipFill>
        <p:spPr>
          <a:xfrm rot="21220372">
            <a:off x="6712587" y="4032461"/>
            <a:ext cx="1557288" cy="15572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09175" y="1877299"/>
            <a:ext cx="6199002" cy="1569660"/>
          </a:xfrm>
          <a:prstGeom prst="rect">
            <a:avLst/>
          </a:prstGeom>
          <a:noFill/>
        </p:spPr>
        <p:txBody>
          <a:bodyPr wrap="square" rtlCol="0">
            <a:spAutoFit/>
          </a:bodyPr>
          <a:lstStyle/>
          <a:p>
            <a:r>
              <a:rPr lang="en-GB" sz="1200" dirty="0" smtClean="0">
                <a:solidFill>
                  <a:schemeClr val="tx2"/>
                </a:solidFill>
              </a:rPr>
              <a:t>I cannot thank this lady enough for helping me successfully navigate an ongoing issue with my social media business platform.</a:t>
            </a:r>
          </a:p>
          <a:p>
            <a:endParaRPr lang="en-GB" sz="1200" dirty="0" smtClean="0">
              <a:solidFill>
                <a:schemeClr val="tx2"/>
              </a:solidFill>
            </a:endParaRPr>
          </a:p>
          <a:p>
            <a:r>
              <a:rPr lang="en-GB" sz="1200" dirty="0" smtClean="0">
                <a:solidFill>
                  <a:schemeClr val="tx2"/>
                </a:solidFill>
              </a:rPr>
              <a:t>Your expertise and patience have been so welcome and mind-boggling! </a:t>
            </a:r>
          </a:p>
          <a:p>
            <a:r>
              <a:rPr lang="en-GB" sz="1200" dirty="0" smtClean="0">
                <a:solidFill>
                  <a:schemeClr val="tx2"/>
                </a:solidFill>
              </a:rPr>
              <a:t>I could not have done it without you! </a:t>
            </a:r>
          </a:p>
          <a:p>
            <a:r>
              <a:rPr lang="en-GB" sz="1200" dirty="0" smtClean="0">
                <a:solidFill>
                  <a:schemeClr val="tx2"/>
                </a:solidFill>
              </a:rPr>
              <a:t>Thank you Rachel - amazing! </a:t>
            </a:r>
          </a:p>
          <a:p>
            <a:endParaRPr lang="en-GB" sz="1200" b="1" dirty="0" smtClean="0">
              <a:solidFill>
                <a:schemeClr val="accent1">
                  <a:lumMod val="75000"/>
                </a:schemeClr>
              </a:solidFill>
            </a:endParaRPr>
          </a:p>
          <a:p>
            <a:r>
              <a:rPr lang="en-GB" sz="1200" b="1" dirty="0" smtClean="0">
                <a:solidFill>
                  <a:schemeClr val="accent1">
                    <a:lumMod val="75000"/>
                  </a:schemeClr>
                </a:solidFill>
              </a:rPr>
              <a:t>Cathy Dawes-Chapman | Travel Counsellor   </a:t>
            </a:r>
            <a:endParaRPr lang="en-GB" sz="1200" dirty="0">
              <a:solidFill>
                <a:schemeClr val="accent1">
                  <a:lumMod val="75000"/>
                </a:schemeClr>
              </a:solidFill>
            </a:endParaRPr>
          </a:p>
        </p:txBody>
      </p:sp>
      <p:pic>
        <p:nvPicPr>
          <p:cNvPr id="8" name="Picture 7" descr="RMSM Testimonial photos (1).png"/>
          <p:cNvPicPr>
            <a:picLocks noChangeAspect="1"/>
          </p:cNvPicPr>
          <p:nvPr/>
        </p:nvPicPr>
        <p:blipFill>
          <a:blip r:embed="rId3" cstate="print"/>
          <a:stretch>
            <a:fillRect/>
          </a:stretch>
        </p:blipFill>
        <p:spPr>
          <a:xfrm rot="21249352">
            <a:off x="6627652" y="3954242"/>
            <a:ext cx="1689661" cy="16896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65191" y="1537053"/>
            <a:ext cx="6199002" cy="2862322"/>
          </a:xfrm>
          <a:prstGeom prst="rect">
            <a:avLst/>
          </a:prstGeom>
          <a:noFill/>
        </p:spPr>
        <p:txBody>
          <a:bodyPr wrap="square" rtlCol="0">
            <a:spAutoFit/>
          </a:bodyPr>
          <a:lstStyle/>
          <a:p>
            <a:r>
              <a:rPr lang="en-GB" sz="1200" dirty="0" smtClean="0">
                <a:solidFill>
                  <a:schemeClr val="tx2"/>
                </a:solidFill>
              </a:rPr>
              <a:t>Rachel did a great training session with us here at Aardvark Swift. We needed some help on LI profile optimisation and ensuring we were posting content that allowed us to engage with our target market. </a:t>
            </a:r>
          </a:p>
          <a:p>
            <a:endParaRPr lang="en-GB" sz="1200" dirty="0" smtClean="0">
              <a:solidFill>
                <a:schemeClr val="tx2"/>
              </a:solidFill>
            </a:endParaRPr>
          </a:p>
          <a:p>
            <a:r>
              <a:rPr lang="en-GB" sz="1200" dirty="0" smtClean="0">
                <a:solidFill>
                  <a:schemeClr val="tx2"/>
                </a:solidFill>
              </a:rPr>
              <a:t>Rachel demonstrated how we needed to position ourselves as a thought leader and how to build meaningful connections and develop relationships. </a:t>
            </a:r>
          </a:p>
          <a:p>
            <a:endParaRPr lang="en-GB" sz="1200" dirty="0" smtClean="0">
              <a:solidFill>
                <a:schemeClr val="tx2"/>
              </a:solidFill>
            </a:endParaRPr>
          </a:p>
          <a:p>
            <a:r>
              <a:rPr lang="en-GB" sz="1200" dirty="0" smtClean="0">
                <a:solidFill>
                  <a:schemeClr val="tx2"/>
                </a:solidFill>
              </a:rPr>
              <a:t>We'd highly recommend Rachel for SM support and training!</a:t>
            </a:r>
            <a:r>
              <a:rPr lang="en-GB" sz="2000" dirty="0" smtClean="0">
                <a:solidFill>
                  <a:schemeClr val="tx2"/>
                </a:solidFill>
                <a:latin typeface="Gabriola" pitchFamily="82" charset="0"/>
              </a:rPr>
              <a:t/>
            </a:r>
            <a:br>
              <a:rPr lang="en-GB" sz="2000" dirty="0" smtClean="0">
                <a:solidFill>
                  <a:schemeClr val="tx2"/>
                </a:solidFill>
                <a:latin typeface="Gabriola" pitchFamily="82" charset="0"/>
              </a:rPr>
            </a:br>
            <a:endParaRPr lang="en-GB" sz="1200" dirty="0" smtClean="0">
              <a:solidFill>
                <a:schemeClr val="tx2"/>
              </a:solidFill>
              <a:latin typeface="Gabriola" pitchFamily="82" charset="0"/>
            </a:endParaRPr>
          </a:p>
          <a:p>
            <a:r>
              <a:rPr lang="en-GB" sz="1200" b="1" dirty="0" smtClean="0">
                <a:solidFill>
                  <a:schemeClr val="accent1">
                    <a:lumMod val="75000"/>
                  </a:schemeClr>
                </a:solidFill>
              </a:rPr>
              <a:t>Kelly Blank | Aardwark Swift  Gaming Recruiter</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7" name="Picture 6" descr="Kelly blank.jpg"/>
          <p:cNvPicPr>
            <a:picLocks noChangeAspect="1"/>
          </p:cNvPicPr>
          <p:nvPr/>
        </p:nvPicPr>
        <p:blipFill>
          <a:blip r:embed="rId3" cstate="print"/>
          <a:stretch>
            <a:fillRect/>
          </a:stretch>
        </p:blipFill>
        <p:spPr>
          <a:xfrm rot="21201805">
            <a:off x="7056260" y="4389261"/>
            <a:ext cx="1219200" cy="1219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29622" y="1752092"/>
            <a:ext cx="6199002" cy="3046988"/>
          </a:xfrm>
          <a:prstGeom prst="rect">
            <a:avLst/>
          </a:prstGeom>
          <a:noFill/>
        </p:spPr>
        <p:txBody>
          <a:bodyPr wrap="square" rtlCol="0">
            <a:spAutoFit/>
          </a:bodyPr>
          <a:lstStyle/>
          <a:p>
            <a:r>
              <a:rPr lang="en-GB" sz="1200" dirty="0" smtClean="0">
                <a:solidFill>
                  <a:schemeClr val="accent1">
                    <a:lumMod val="75000"/>
                  </a:schemeClr>
                </a:solidFill>
              </a:rPr>
              <a:t>I attended Rachel’s Twitter and Facebook workshops and both were equally excellent.  </a:t>
            </a:r>
          </a:p>
          <a:p>
            <a:endParaRPr lang="en-GB" sz="1200" dirty="0" smtClean="0">
              <a:solidFill>
                <a:schemeClr val="accent1">
                  <a:lumMod val="75000"/>
                </a:schemeClr>
              </a:solidFill>
            </a:endParaRPr>
          </a:p>
          <a:p>
            <a:r>
              <a:rPr lang="en-GB" sz="1200" dirty="0" smtClean="0">
                <a:solidFill>
                  <a:schemeClr val="accent1">
                    <a:lumMod val="75000"/>
                  </a:schemeClr>
                </a:solidFill>
              </a:rPr>
              <a:t>Everything I needed to know was explained clearly and in sufficient depth and it was helpful to be able to work through it as we went along.  I went with specific aims of what I wanted to learn or find out more about but also found out so many more useful features that I didn’t know existed previously.</a:t>
            </a:r>
          </a:p>
          <a:p>
            <a:endParaRPr lang="en-GB" sz="1200" dirty="0" smtClean="0">
              <a:solidFill>
                <a:schemeClr val="accent1">
                  <a:lumMod val="75000"/>
                </a:schemeClr>
              </a:solidFill>
            </a:endParaRPr>
          </a:p>
          <a:p>
            <a:r>
              <a:rPr lang="en-GB" sz="1200" dirty="0" smtClean="0">
                <a:solidFill>
                  <a:schemeClr val="accent1">
                    <a:lumMod val="75000"/>
                  </a:schemeClr>
                </a:solidFill>
              </a:rPr>
              <a:t>The techniques Rachel introduced me to have already led to increased following and engagement on both platforms.  I’d highly recommend these workshops.</a:t>
            </a:r>
          </a:p>
          <a:p>
            <a:endParaRPr lang="en-GB" sz="1200" dirty="0" smtClean="0">
              <a:solidFill>
                <a:schemeClr val="accent1">
                  <a:lumMod val="75000"/>
                </a:schemeClr>
              </a:solidFill>
            </a:endParaRPr>
          </a:p>
          <a:p>
            <a:r>
              <a:rPr lang="en-GB" sz="1200" b="1" dirty="0" smtClean="0">
                <a:solidFill>
                  <a:schemeClr val="accent1">
                    <a:lumMod val="75000"/>
                  </a:schemeClr>
                </a:solidFill>
              </a:rPr>
              <a:t>Meg Drage | One Day Trauma, St James’s Hospital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7" name="Picture 6" descr="MEGAN.PNG"/>
          <p:cNvPicPr>
            <a:picLocks noChangeAspect="1"/>
          </p:cNvPicPr>
          <p:nvPr/>
        </p:nvPicPr>
        <p:blipFill>
          <a:blip r:embed="rId3" cstate="print"/>
          <a:stretch>
            <a:fillRect/>
          </a:stretch>
        </p:blipFill>
        <p:spPr>
          <a:xfrm rot="21225646">
            <a:off x="6702364" y="4149590"/>
            <a:ext cx="1602338" cy="148266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29622" y="2029092"/>
            <a:ext cx="6199002" cy="2492990"/>
          </a:xfrm>
          <a:prstGeom prst="rect">
            <a:avLst/>
          </a:prstGeom>
          <a:noFill/>
        </p:spPr>
        <p:txBody>
          <a:bodyPr wrap="square" rtlCol="0">
            <a:spAutoFit/>
          </a:bodyPr>
          <a:lstStyle/>
          <a:p>
            <a:r>
              <a:rPr lang="en-GB" sz="1200" dirty="0" smtClean="0">
                <a:solidFill>
                  <a:schemeClr val="tx2"/>
                </a:solidFill>
              </a:rPr>
              <a:t>Rachel has helped me to understand the functions of LinkedIn and how to set up my profile properly so I am more marketable and can target Pete trial clients effectively. She is knowledgeable, patient and friendly.</a:t>
            </a:r>
          </a:p>
          <a:p>
            <a:endParaRPr lang="en-GB" sz="1200" dirty="0" smtClean="0">
              <a:solidFill>
                <a:schemeClr val="tx2"/>
              </a:solidFill>
            </a:endParaRPr>
          </a:p>
          <a:p>
            <a:r>
              <a:rPr lang="en-GB" sz="1200" dirty="0" smtClean="0">
                <a:solidFill>
                  <a:schemeClr val="tx2"/>
                </a:solidFill>
              </a:rPr>
              <a:t>I’d recommend her to anyone needing to know more about LinkedIn and how to make the most of it. </a:t>
            </a:r>
          </a:p>
          <a:p>
            <a:r>
              <a:rPr lang="en-GB" sz="1200" dirty="0" smtClean="0"/>
              <a:t/>
            </a:r>
            <a:br>
              <a:rPr lang="en-GB" sz="1200" dirty="0" smtClean="0"/>
            </a:br>
            <a:r>
              <a:rPr lang="en-GB" sz="1200" b="1" dirty="0" smtClean="0">
                <a:solidFill>
                  <a:schemeClr val="tx2"/>
                </a:solidFill>
              </a:rPr>
              <a:t>Helen Wild </a:t>
            </a:r>
            <a:r>
              <a:rPr lang="en-GB" sz="1200" b="1" dirty="0" smtClean="0">
                <a:solidFill>
                  <a:schemeClr val="accent1">
                    <a:lumMod val="75000"/>
                  </a:schemeClr>
                </a:solidFill>
              </a:rPr>
              <a:t>| Human Resources Director, Global Data Plc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6" name="Picture 5" descr="Helen wild.jpg"/>
          <p:cNvPicPr>
            <a:picLocks noChangeAspect="1"/>
          </p:cNvPicPr>
          <p:nvPr/>
        </p:nvPicPr>
        <p:blipFill>
          <a:blip r:embed="rId3" cstate="print"/>
          <a:stretch>
            <a:fillRect/>
          </a:stretch>
        </p:blipFill>
        <p:spPr>
          <a:xfrm rot="21227770">
            <a:off x="7001374" y="4258175"/>
            <a:ext cx="1314450" cy="13144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29622" y="2213758"/>
            <a:ext cx="6199002" cy="2123658"/>
          </a:xfrm>
          <a:prstGeom prst="rect">
            <a:avLst/>
          </a:prstGeom>
          <a:noFill/>
        </p:spPr>
        <p:txBody>
          <a:bodyPr wrap="square" rtlCol="0">
            <a:spAutoFit/>
          </a:bodyPr>
          <a:lstStyle/>
          <a:p>
            <a:r>
              <a:rPr lang="en-GB" sz="1200" dirty="0" smtClean="0">
                <a:solidFill>
                  <a:schemeClr val="accent1">
                    <a:lumMod val="75000"/>
                  </a:schemeClr>
                </a:solidFill>
              </a:rPr>
              <a:t>Last week at a Networking event I organise, we had the pleasure of Rachel being our guest speaker, talking about LinkedIn. Rachel was well prepared, knowledgeable and incredibly inspiring about how we could leverage the power of LinkedIn for our businesses. Many thanks, Rachel for your time and enthusiasm around all things social media.</a:t>
            </a:r>
          </a:p>
          <a:p>
            <a:endParaRPr lang="en-GB" sz="1200" dirty="0" smtClean="0">
              <a:solidFill>
                <a:schemeClr val="accent1">
                  <a:lumMod val="75000"/>
                </a:schemeClr>
              </a:solidFill>
            </a:endParaRPr>
          </a:p>
          <a:p>
            <a:r>
              <a:rPr lang="en-GB" sz="1200" b="1" dirty="0" smtClean="0">
                <a:solidFill>
                  <a:schemeClr val="accent1">
                    <a:lumMod val="75000"/>
                  </a:schemeClr>
                </a:solidFill>
              </a:rPr>
              <a:t>Anisa Lewis | Positive Parenting Coach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8" name="Picture 7" descr="Anisa_Lewis.png"/>
          <p:cNvPicPr>
            <a:picLocks noChangeAspect="1"/>
          </p:cNvPicPr>
          <p:nvPr/>
        </p:nvPicPr>
        <p:blipFill>
          <a:blip r:embed="rId3" cstate="print"/>
          <a:stretch>
            <a:fillRect/>
          </a:stretch>
        </p:blipFill>
        <p:spPr>
          <a:xfrm rot="21223442">
            <a:off x="6859450" y="4029732"/>
            <a:ext cx="1308083" cy="1512221"/>
          </a:xfrm>
          <a:prstGeom prst="rect">
            <a:avLst/>
          </a:prstGeom>
          <a:ln w="38100">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09175" y="1969631"/>
            <a:ext cx="6199002" cy="1384995"/>
          </a:xfrm>
          <a:prstGeom prst="rect">
            <a:avLst/>
          </a:prstGeom>
          <a:noFill/>
        </p:spPr>
        <p:txBody>
          <a:bodyPr wrap="square" rtlCol="0">
            <a:spAutoFit/>
          </a:bodyPr>
          <a:lstStyle/>
          <a:p>
            <a:r>
              <a:rPr lang="en-GB" sz="1200" dirty="0" smtClean="0">
                <a:solidFill>
                  <a:schemeClr val="tx2"/>
                </a:solidFill>
              </a:rPr>
              <a:t>Thank you Rachel for such a fantastic and insightful workshop. I really enjoyed the whistle stop tour of the social media platforms and learnt so much. </a:t>
            </a:r>
          </a:p>
          <a:p>
            <a:endParaRPr lang="en-GB" sz="1200" dirty="0" smtClean="0">
              <a:solidFill>
                <a:schemeClr val="tx2"/>
              </a:solidFill>
            </a:endParaRPr>
          </a:p>
          <a:p>
            <a:r>
              <a:rPr lang="en-GB" sz="1200" dirty="0" smtClean="0">
                <a:solidFill>
                  <a:schemeClr val="tx2"/>
                </a:solidFill>
              </a:rPr>
              <a:t>This is definitely hands down the best social media training course I have ever been on and wouldn't hesitate to recommend you to other local businesses as the go-to social media guru.</a:t>
            </a:r>
          </a:p>
          <a:p>
            <a:endParaRPr lang="en-GB" sz="1200" b="1" dirty="0" smtClean="0">
              <a:solidFill>
                <a:schemeClr val="accent1">
                  <a:lumMod val="75000"/>
                </a:schemeClr>
              </a:solidFill>
            </a:endParaRPr>
          </a:p>
          <a:p>
            <a:r>
              <a:rPr lang="en-GB" sz="1200" b="1" dirty="0" smtClean="0">
                <a:solidFill>
                  <a:schemeClr val="accent1">
                    <a:lumMod val="75000"/>
                  </a:schemeClr>
                </a:solidFill>
              </a:rPr>
              <a:t>Becky Gosling | Bee Events   </a:t>
            </a:r>
            <a:endParaRPr lang="en-GB" sz="1200" dirty="0">
              <a:solidFill>
                <a:schemeClr val="accent1">
                  <a:lumMod val="75000"/>
                </a:schemeClr>
              </a:solidFill>
            </a:endParaRPr>
          </a:p>
        </p:txBody>
      </p:sp>
      <p:pic>
        <p:nvPicPr>
          <p:cNvPr id="8" name="Picture 7" descr="Bee.PNG"/>
          <p:cNvPicPr>
            <a:picLocks noChangeAspect="1"/>
          </p:cNvPicPr>
          <p:nvPr/>
        </p:nvPicPr>
        <p:blipFill>
          <a:blip r:embed="rId3" cstate="print"/>
          <a:stretch>
            <a:fillRect/>
          </a:stretch>
        </p:blipFill>
        <p:spPr>
          <a:xfrm rot="21240123">
            <a:off x="6484191" y="3838650"/>
            <a:ext cx="1764847" cy="17424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09175" y="1784965"/>
            <a:ext cx="6199002" cy="1754326"/>
          </a:xfrm>
          <a:prstGeom prst="rect">
            <a:avLst/>
          </a:prstGeom>
          <a:noFill/>
        </p:spPr>
        <p:txBody>
          <a:bodyPr wrap="square" rtlCol="0">
            <a:spAutoFit/>
          </a:bodyPr>
          <a:lstStyle/>
          <a:p>
            <a:r>
              <a:rPr lang="en-GB" sz="1200" dirty="0" smtClean="0">
                <a:solidFill>
                  <a:schemeClr val="tx2"/>
                </a:solidFill>
              </a:rPr>
              <a:t>I have recently attended two of Rachel's training courses and I must say that they were both exactly what I needed. </a:t>
            </a:r>
          </a:p>
          <a:p>
            <a:endParaRPr lang="en-GB" sz="1200" dirty="0" smtClean="0">
              <a:solidFill>
                <a:schemeClr val="tx2"/>
              </a:solidFill>
            </a:endParaRPr>
          </a:p>
          <a:p>
            <a:r>
              <a:rPr lang="en-GB" sz="1200" dirty="0" smtClean="0">
                <a:solidFill>
                  <a:schemeClr val="tx2"/>
                </a:solidFill>
              </a:rPr>
              <a:t>The information, pace and atmosphere of the LinkedIn and Blogging courses were fantastic and I found both courses extremely useful. </a:t>
            </a:r>
          </a:p>
          <a:p>
            <a:r>
              <a:rPr lang="en-GB" sz="1200" dirty="0" smtClean="0">
                <a:solidFill>
                  <a:schemeClr val="tx2"/>
                </a:solidFill>
              </a:rPr>
              <a:t>I am sure at some point I will be back for more. </a:t>
            </a:r>
          </a:p>
          <a:p>
            <a:r>
              <a:rPr lang="en-GB" sz="1200" dirty="0" smtClean="0">
                <a:solidFill>
                  <a:schemeClr val="tx2"/>
                </a:solidFill>
              </a:rPr>
              <a:t>Thanks Rachel."</a:t>
            </a:r>
          </a:p>
          <a:p>
            <a:endParaRPr lang="en-GB" sz="1200" b="1" dirty="0" smtClean="0">
              <a:solidFill>
                <a:schemeClr val="accent1">
                  <a:lumMod val="75000"/>
                </a:schemeClr>
              </a:solidFill>
            </a:endParaRPr>
          </a:p>
          <a:p>
            <a:r>
              <a:rPr lang="en-GB" sz="1200" b="1" dirty="0" smtClean="0">
                <a:solidFill>
                  <a:schemeClr val="accent1">
                    <a:lumMod val="75000"/>
                  </a:schemeClr>
                </a:solidFill>
              </a:rPr>
              <a:t>David Cole | David Cole Photography  </a:t>
            </a:r>
            <a:endParaRPr lang="en-GB" sz="1200" dirty="0">
              <a:solidFill>
                <a:schemeClr val="accent1">
                  <a:lumMod val="75000"/>
                </a:schemeClr>
              </a:solidFill>
            </a:endParaRPr>
          </a:p>
        </p:txBody>
      </p:sp>
      <p:pic>
        <p:nvPicPr>
          <p:cNvPr id="7" name="Picture 6" descr="COLE.PNG"/>
          <p:cNvPicPr>
            <a:picLocks noChangeAspect="1"/>
          </p:cNvPicPr>
          <p:nvPr/>
        </p:nvPicPr>
        <p:blipFill>
          <a:blip r:embed="rId3" cstate="print"/>
          <a:stretch>
            <a:fillRect/>
          </a:stretch>
        </p:blipFill>
        <p:spPr>
          <a:xfrm rot="21237436">
            <a:off x="6708979" y="3995836"/>
            <a:ext cx="1633167" cy="165523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45729" y="1752735"/>
            <a:ext cx="6199002" cy="3046988"/>
          </a:xfrm>
          <a:prstGeom prst="rect">
            <a:avLst/>
          </a:prstGeom>
          <a:noFill/>
        </p:spPr>
        <p:txBody>
          <a:bodyPr wrap="square" rtlCol="0">
            <a:spAutoFit/>
          </a:bodyPr>
          <a:lstStyle/>
          <a:p>
            <a:r>
              <a:rPr lang="en-GB" sz="1200" dirty="0" smtClean="0">
                <a:solidFill>
                  <a:schemeClr val="accent1">
                    <a:lumMod val="75000"/>
                  </a:schemeClr>
                </a:solidFill>
              </a:rPr>
              <a:t>I met Rachel whilst networking. I was looking for some social media training, and was immediately impressed with the broad spectrum of training Rachel offered, and with the possibility of bespoke tutorials, as I had little social media experience.</a:t>
            </a:r>
          </a:p>
          <a:p>
            <a:r>
              <a:rPr lang="en-GB" sz="1200" dirty="0" smtClean="0">
                <a:solidFill>
                  <a:schemeClr val="accent1">
                    <a:lumMod val="75000"/>
                  </a:schemeClr>
                </a:solidFill>
              </a:rPr>
              <a:t> </a:t>
            </a:r>
          </a:p>
          <a:p>
            <a:r>
              <a:rPr lang="en-GB" sz="1200" dirty="0" smtClean="0">
                <a:solidFill>
                  <a:schemeClr val="accent1">
                    <a:lumMod val="75000"/>
                  </a:schemeClr>
                </a:solidFill>
              </a:rPr>
              <a:t>I chose the one-to-one 12-hour course which gave me a flexible programme of tutorials, tailored to my specific needs, with practical exercises to support each session. </a:t>
            </a:r>
          </a:p>
          <a:p>
            <a:endParaRPr lang="en-GB" sz="1200" dirty="0" smtClean="0">
              <a:solidFill>
                <a:schemeClr val="accent1">
                  <a:lumMod val="75000"/>
                </a:schemeClr>
              </a:solidFill>
            </a:endParaRPr>
          </a:p>
          <a:p>
            <a:r>
              <a:rPr lang="en-GB" sz="1200" dirty="0" smtClean="0">
                <a:solidFill>
                  <a:schemeClr val="accent1">
                    <a:lumMod val="75000"/>
                  </a:schemeClr>
                </a:solidFill>
              </a:rPr>
              <a:t>As a result of the training, I have a great LinkedIn page and a better understanding of how to use the page to promote my business. I also booked onto another of Rachel’s courses – the Social Media Content Creation &amp; Automation workshop which was highly informative and helpful and provided the tools to build an interactive social media presence.</a:t>
            </a:r>
          </a:p>
          <a:p>
            <a:endParaRPr lang="en-GB" sz="1200" dirty="0" smtClean="0">
              <a:solidFill>
                <a:schemeClr val="accent1">
                  <a:lumMod val="75000"/>
                </a:schemeClr>
              </a:solidFill>
            </a:endParaRPr>
          </a:p>
          <a:p>
            <a:r>
              <a:rPr lang="en-GB" sz="1200" dirty="0" smtClean="0">
                <a:solidFill>
                  <a:schemeClr val="accent1">
                    <a:lumMod val="75000"/>
                  </a:schemeClr>
                </a:solidFill>
              </a:rPr>
              <a:t> I would highly recommend Rachel to anyone who is</a:t>
            </a:r>
          </a:p>
          <a:p>
            <a:r>
              <a:rPr lang="en-GB" sz="1200" dirty="0" smtClean="0">
                <a:solidFill>
                  <a:schemeClr val="accent1">
                    <a:lumMod val="75000"/>
                  </a:schemeClr>
                </a:solidFill>
              </a:rPr>
              <a:t> looking for similar training.</a:t>
            </a:r>
            <a:endParaRPr lang="en-GB" sz="1200" b="1" dirty="0" smtClean="0">
              <a:solidFill>
                <a:schemeClr val="accent1">
                  <a:lumMod val="75000"/>
                </a:schemeClr>
              </a:solidFill>
            </a:endParaRPr>
          </a:p>
          <a:p>
            <a:endParaRPr lang="en-GB" sz="1200" b="1" dirty="0" smtClean="0">
              <a:solidFill>
                <a:schemeClr val="accent1">
                  <a:lumMod val="75000"/>
                </a:schemeClr>
              </a:solidFill>
            </a:endParaRPr>
          </a:p>
          <a:p>
            <a:r>
              <a:rPr lang="en-GB" sz="1200" b="1" dirty="0" smtClean="0">
                <a:solidFill>
                  <a:schemeClr val="accent1">
                    <a:lumMod val="75000"/>
                  </a:schemeClr>
                </a:solidFill>
              </a:rPr>
              <a:t>Lynn Edgar | Wellbeing Coach  </a:t>
            </a:r>
            <a:endParaRPr lang="en-GB" sz="1200" dirty="0">
              <a:solidFill>
                <a:schemeClr val="accent1">
                  <a:lumMod val="75000"/>
                </a:schemeClr>
              </a:solidFill>
            </a:endParaRPr>
          </a:p>
        </p:txBody>
      </p:sp>
      <p:pic>
        <p:nvPicPr>
          <p:cNvPr id="9" name="Picture 8" descr="Lynn Edgar.jpg"/>
          <p:cNvPicPr>
            <a:picLocks noChangeAspect="1"/>
          </p:cNvPicPr>
          <p:nvPr/>
        </p:nvPicPr>
        <p:blipFill>
          <a:blip r:embed="rId3" cstate="print"/>
          <a:stretch>
            <a:fillRect/>
          </a:stretch>
        </p:blipFill>
        <p:spPr>
          <a:xfrm rot="21267615">
            <a:off x="6993042" y="4326043"/>
            <a:ext cx="1281040" cy="1281040"/>
          </a:xfrm>
          <a:prstGeom prst="rect">
            <a:avLst/>
          </a:prstGeom>
          <a:ln w="38100">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49083" y="1677143"/>
            <a:ext cx="6199002" cy="2123658"/>
          </a:xfrm>
          <a:prstGeom prst="rect">
            <a:avLst/>
          </a:prstGeom>
          <a:noFill/>
        </p:spPr>
        <p:txBody>
          <a:bodyPr wrap="square" rtlCol="0">
            <a:spAutoFit/>
          </a:bodyPr>
          <a:lstStyle/>
          <a:p>
            <a:r>
              <a:rPr lang="en-GB" sz="1200" dirty="0" smtClean="0">
                <a:solidFill>
                  <a:schemeClr val="tx2"/>
                </a:solidFill>
              </a:rPr>
              <a:t>I have trained with Rachel both on a one to one basis and via her groups for Facebook, Blogging, Facebook Ads and most recently LinkedIn. </a:t>
            </a:r>
          </a:p>
          <a:p>
            <a:endParaRPr lang="en-GB" sz="1200" dirty="0" smtClean="0">
              <a:solidFill>
                <a:schemeClr val="tx2"/>
              </a:solidFill>
            </a:endParaRPr>
          </a:p>
          <a:p>
            <a:r>
              <a:rPr lang="en-GB" sz="1200" dirty="0" smtClean="0">
                <a:solidFill>
                  <a:schemeClr val="tx2"/>
                </a:solidFill>
              </a:rPr>
              <a:t>Rachel is clear, concise, works at my pace and has made a technophobe like myself, confident in using social media! Rachel's training has been an absolutely invaluable tool for building my business and my confidence and I cannot recommend her highly enough. </a:t>
            </a:r>
          </a:p>
          <a:p>
            <a:endParaRPr lang="en-GB" sz="1200" dirty="0" smtClean="0">
              <a:solidFill>
                <a:schemeClr val="tx2"/>
              </a:solidFill>
            </a:endParaRPr>
          </a:p>
          <a:p>
            <a:r>
              <a:rPr lang="en-GB" sz="1200" dirty="0" smtClean="0">
                <a:solidFill>
                  <a:schemeClr val="tx2"/>
                </a:solidFill>
              </a:rPr>
              <a:t>Affordable, detailed training that is adapted to the individual - I will be back to further enhance my skills.</a:t>
            </a:r>
          </a:p>
          <a:p>
            <a:endParaRPr lang="en-GB" sz="1200" b="1" dirty="0" smtClean="0">
              <a:solidFill>
                <a:schemeClr val="accent1">
                  <a:lumMod val="75000"/>
                </a:schemeClr>
              </a:solidFill>
            </a:endParaRPr>
          </a:p>
          <a:p>
            <a:r>
              <a:rPr lang="en-GB" sz="1200" b="1" dirty="0" smtClean="0">
                <a:solidFill>
                  <a:schemeClr val="accent1">
                    <a:lumMod val="75000"/>
                  </a:schemeClr>
                </a:solidFill>
              </a:rPr>
              <a:t>Karen Brindle | The Weight Loss Queen  </a:t>
            </a:r>
            <a:endParaRPr lang="en-GB" sz="1200" dirty="0">
              <a:solidFill>
                <a:schemeClr val="accent1">
                  <a:lumMod val="75000"/>
                </a:schemeClr>
              </a:solidFill>
            </a:endParaRPr>
          </a:p>
        </p:txBody>
      </p:sp>
      <p:pic>
        <p:nvPicPr>
          <p:cNvPr id="8" name="Picture 7" descr="RMSM Testimonial photos.png"/>
          <p:cNvPicPr>
            <a:picLocks noChangeAspect="1"/>
          </p:cNvPicPr>
          <p:nvPr/>
        </p:nvPicPr>
        <p:blipFill>
          <a:blip r:embed="rId3" cstate="print"/>
          <a:stretch>
            <a:fillRect/>
          </a:stretch>
        </p:blipFill>
        <p:spPr>
          <a:xfrm rot="21257260">
            <a:off x="6632467" y="3965467"/>
            <a:ext cx="1676400" cy="1676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05099" y="1952450"/>
            <a:ext cx="6199002" cy="2185214"/>
          </a:xfrm>
          <a:prstGeom prst="rect">
            <a:avLst/>
          </a:prstGeom>
          <a:noFill/>
        </p:spPr>
        <p:txBody>
          <a:bodyPr wrap="square" rtlCol="0">
            <a:spAutoFit/>
          </a:bodyPr>
          <a:lstStyle/>
          <a:p>
            <a:r>
              <a:rPr lang="en-GB" sz="1200" dirty="0" smtClean="0">
                <a:solidFill>
                  <a:schemeClr val="tx2"/>
                </a:solidFill>
              </a:rPr>
              <a:t>I can’t say enough about this lady....</a:t>
            </a:r>
          </a:p>
          <a:p>
            <a:endParaRPr lang="en-GB" sz="1200" dirty="0" smtClean="0">
              <a:solidFill>
                <a:schemeClr val="tx2"/>
              </a:solidFill>
            </a:endParaRPr>
          </a:p>
          <a:p>
            <a:r>
              <a:rPr lang="en-GB" sz="1200" dirty="0" smtClean="0">
                <a:solidFill>
                  <a:schemeClr val="tx2"/>
                </a:solidFill>
              </a:rPr>
              <a:t>If you need to know the ins and outs of FB or any social media and need more business Rachel Moore is a fantastic teacher, and has amazing knowledge of her subjects.</a:t>
            </a:r>
          </a:p>
          <a:p>
            <a:r>
              <a:rPr lang="en-GB" sz="1200" dirty="0" smtClean="0">
                <a:solidFill>
                  <a:schemeClr val="tx2"/>
                </a:solidFill>
              </a:rPr>
              <a:t>I’ve learnt so much being on one-to-one's with her, more than I ever could have in a small group.  It’s well worth the investment </a:t>
            </a:r>
          </a:p>
          <a:p>
            <a:pPr lvl="0" eaLnBrk="0" fontAlgn="base" hangingPunct="0">
              <a:spcBef>
                <a:spcPct val="0"/>
              </a:spcBef>
              <a:spcAft>
                <a:spcPct val="0"/>
              </a:spcAft>
            </a:pPr>
            <a:endParaRPr lang="en-GB" sz="1200" dirty="0" smtClean="0">
              <a:solidFill>
                <a:schemeClr val="accent1">
                  <a:lumMod val="75000"/>
                </a:schemeClr>
              </a:solidFill>
              <a:ea typeface="Calibri" pitchFamily="34" charset="0"/>
              <a:cs typeface="Times New Roman" pitchFamily="18" charset="0"/>
            </a:endParaRPr>
          </a:p>
          <a:p>
            <a:pPr lvl="0" eaLnBrk="0" fontAlgn="base" hangingPunct="0">
              <a:spcBef>
                <a:spcPct val="0"/>
              </a:spcBef>
              <a:spcAft>
                <a:spcPct val="0"/>
              </a:spcAft>
            </a:pPr>
            <a:r>
              <a:rPr lang="en-GB" sz="1200" b="1" dirty="0" smtClean="0">
                <a:solidFill>
                  <a:schemeClr val="accent1">
                    <a:lumMod val="75000"/>
                  </a:schemeClr>
                </a:solidFill>
                <a:ea typeface="Calibri" pitchFamily="34" charset="0"/>
                <a:cs typeface="Times New Roman" pitchFamily="18" charset="0"/>
              </a:rPr>
              <a:t>Kay Campling | The Lincolnshire Lipo Clinic  </a:t>
            </a:r>
            <a:endParaRPr lang="en-GB" sz="1200" b="1" dirty="0" smtClean="0">
              <a:solidFill>
                <a:schemeClr val="accent1">
                  <a:lumMod val="75000"/>
                </a:schemeClr>
              </a:solidFill>
              <a:cs typeface="Arial" pitchFamily="34"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8" name="Picture 7" descr="Kay Campling testimonial image.png"/>
          <p:cNvPicPr>
            <a:picLocks noChangeAspect="1"/>
          </p:cNvPicPr>
          <p:nvPr/>
        </p:nvPicPr>
        <p:blipFill>
          <a:blip r:embed="rId3" cstate="print"/>
          <a:stretch>
            <a:fillRect/>
          </a:stretch>
        </p:blipFill>
        <p:spPr>
          <a:xfrm rot="21221428">
            <a:off x="6481368" y="3870770"/>
            <a:ext cx="1744845" cy="174484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24428" y="1690572"/>
            <a:ext cx="6199002" cy="2923877"/>
          </a:xfrm>
          <a:prstGeom prst="rect">
            <a:avLst/>
          </a:prstGeom>
          <a:noFill/>
        </p:spPr>
        <p:txBody>
          <a:bodyPr wrap="square" rtlCol="0">
            <a:spAutoFit/>
          </a:bodyPr>
          <a:lstStyle/>
          <a:p>
            <a:pPr lvl="0" fontAlgn="base">
              <a:spcBef>
                <a:spcPct val="0"/>
              </a:spcBef>
              <a:spcAft>
                <a:spcPct val="0"/>
              </a:spcAft>
            </a:pPr>
            <a:r>
              <a:rPr lang="en-GB" sz="1200" dirty="0" smtClean="0">
                <a:solidFill>
                  <a:schemeClr val="accent1">
                    <a:lumMod val="75000"/>
                  </a:schemeClr>
                </a:solidFill>
                <a:ea typeface="Calibri" pitchFamily="34" charset="0"/>
                <a:cs typeface="Times New Roman" pitchFamily="18" charset="0"/>
              </a:rPr>
              <a:t>Rachel provided LinkedIn training to both my husband and I because we wished to grow our business through social media.</a:t>
            </a:r>
          </a:p>
          <a:p>
            <a:pPr lvl="0" fontAlgn="base">
              <a:spcBef>
                <a:spcPct val="0"/>
              </a:spcBef>
              <a:spcAft>
                <a:spcPct val="0"/>
              </a:spcAft>
            </a:pPr>
            <a:endParaRPr lang="en-GB" sz="1200" dirty="0" smtClean="0">
              <a:solidFill>
                <a:schemeClr val="accent1">
                  <a:lumMod val="75000"/>
                </a:schemeClr>
              </a:solidFill>
              <a:cs typeface="Arial" pitchFamily="34" charset="0"/>
            </a:endParaRPr>
          </a:p>
          <a:p>
            <a:pPr lvl="0" eaLnBrk="0" fontAlgn="base" hangingPunct="0">
              <a:spcBef>
                <a:spcPct val="0"/>
              </a:spcBef>
              <a:spcAft>
                <a:spcPct val="0"/>
              </a:spcAft>
            </a:pPr>
            <a:r>
              <a:rPr lang="en-GB" sz="1200" dirty="0" smtClean="0">
                <a:solidFill>
                  <a:schemeClr val="accent1">
                    <a:lumMod val="75000"/>
                  </a:schemeClr>
                </a:solidFill>
                <a:ea typeface="Calibri" pitchFamily="34" charset="0"/>
                <a:cs typeface="Times New Roman" pitchFamily="18" charset="0"/>
              </a:rPr>
              <a:t>The advice she provided on how to optimise our profile in order to get found was particularly useful. </a:t>
            </a:r>
          </a:p>
          <a:p>
            <a:pPr lvl="0" eaLnBrk="0" fontAlgn="base" hangingPunct="0">
              <a:spcBef>
                <a:spcPct val="0"/>
              </a:spcBef>
              <a:spcAft>
                <a:spcPct val="0"/>
              </a:spcAft>
            </a:pPr>
            <a:endParaRPr lang="en-GB" sz="1200" dirty="0" smtClean="0">
              <a:solidFill>
                <a:schemeClr val="accent1">
                  <a:lumMod val="75000"/>
                </a:schemeClr>
              </a:solidFill>
              <a:ea typeface="Calibri" pitchFamily="34" charset="0"/>
              <a:cs typeface="Times New Roman" pitchFamily="18" charset="0"/>
            </a:endParaRPr>
          </a:p>
          <a:p>
            <a:pPr lvl="0" eaLnBrk="0" fontAlgn="base" hangingPunct="0">
              <a:spcBef>
                <a:spcPct val="0"/>
              </a:spcBef>
              <a:spcAft>
                <a:spcPct val="0"/>
              </a:spcAft>
            </a:pPr>
            <a:r>
              <a:rPr lang="en-GB" sz="1200" dirty="0" smtClean="0">
                <a:solidFill>
                  <a:schemeClr val="accent1">
                    <a:lumMod val="75000"/>
                  </a:schemeClr>
                </a:solidFill>
                <a:ea typeface="Calibri" pitchFamily="34" charset="0"/>
                <a:cs typeface="Times New Roman" pitchFamily="18" charset="0"/>
              </a:rPr>
              <a:t>The changes she suggested that we make resulted directly in us securing new business within a short space of time from one contact in particular </a:t>
            </a:r>
          </a:p>
          <a:p>
            <a:pPr lvl="0" eaLnBrk="0" fontAlgn="base" hangingPunct="0">
              <a:spcBef>
                <a:spcPct val="0"/>
              </a:spcBef>
              <a:spcAft>
                <a:spcPct val="0"/>
              </a:spcAft>
            </a:pPr>
            <a:r>
              <a:rPr lang="en-GB" sz="1200" dirty="0" smtClean="0">
                <a:solidFill>
                  <a:schemeClr val="accent1">
                    <a:lumMod val="75000"/>
                  </a:schemeClr>
                </a:solidFill>
                <a:ea typeface="Calibri" pitchFamily="34" charset="0"/>
                <a:cs typeface="Times New Roman" pitchFamily="18" charset="0"/>
              </a:rPr>
              <a:t>who told us they found Urban Living Property Management </a:t>
            </a:r>
          </a:p>
          <a:p>
            <a:pPr lvl="0" eaLnBrk="0" fontAlgn="base" hangingPunct="0">
              <a:spcBef>
                <a:spcPct val="0"/>
              </a:spcBef>
              <a:spcAft>
                <a:spcPct val="0"/>
              </a:spcAft>
            </a:pPr>
            <a:r>
              <a:rPr lang="en-GB" sz="1200" dirty="0" smtClean="0">
                <a:solidFill>
                  <a:schemeClr val="accent1">
                    <a:lumMod val="75000"/>
                  </a:schemeClr>
                </a:solidFill>
                <a:ea typeface="Calibri" pitchFamily="34" charset="0"/>
                <a:cs typeface="Times New Roman" pitchFamily="18" charset="0"/>
              </a:rPr>
              <a:t>via my profile.</a:t>
            </a:r>
            <a:endParaRPr lang="en-GB" sz="1200" dirty="0" smtClean="0">
              <a:solidFill>
                <a:schemeClr val="accent1">
                  <a:lumMod val="75000"/>
                </a:schemeClr>
              </a:solidFill>
              <a:cs typeface="Arial" pitchFamily="34" charset="0"/>
            </a:endParaRPr>
          </a:p>
          <a:p>
            <a:pPr lvl="0" eaLnBrk="0" fontAlgn="base" hangingPunct="0">
              <a:spcBef>
                <a:spcPct val="0"/>
              </a:spcBef>
              <a:spcAft>
                <a:spcPct val="0"/>
              </a:spcAft>
            </a:pPr>
            <a:endParaRPr lang="en-GB" sz="1200" dirty="0" smtClean="0">
              <a:solidFill>
                <a:schemeClr val="accent1">
                  <a:lumMod val="75000"/>
                </a:schemeClr>
              </a:solidFill>
              <a:ea typeface="Calibri" pitchFamily="34" charset="0"/>
              <a:cs typeface="Times New Roman" pitchFamily="18" charset="0"/>
            </a:endParaRPr>
          </a:p>
          <a:p>
            <a:pPr lvl="0" eaLnBrk="0" fontAlgn="base" hangingPunct="0">
              <a:spcBef>
                <a:spcPct val="0"/>
              </a:spcBef>
              <a:spcAft>
                <a:spcPct val="0"/>
              </a:spcAft>
            </a:pPr>
            <a:r>
              <a:rPr lang="en-GB" sz="1200" b="1" dirty="0" smtClean="0">
                <a:solidFill>
                  <a:schemeClr val="accent1">
                    <a:lumMod val="75000"/>
                  </a:schemeClr>
                </a:solidFill>
                <a:ea typeface="Calibri" pitchFamily="34" charset="0"/>
                <a:cs typeface="Times New Roman" pitchFamily="18" charset="0"/>
              </a:rPr>
              <a:t>Paula Twist | Urban Living Property Management  </a:t>
            </a:r>
            <a:endParaRPr lang="en-GB" sz="1200" b="1" dirty="0" smtClean="0">
              <a:solidFill>
                <a:schemeClr val="accent1">
                  <a:lumMod val="75000"/>
                </a:schemeClr>
              </a:solidFill>
              <a:cs typeface="Arial" pitchFamily="34"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7" name="Picture 6" descr="Paula_Twist.png"/>
          <p:cNvPicPr>
            <a:picLocks noChangeAspect="1"/>
          </p:cNvPicPr>
          <p:nvPr/>
        </p:nvPicPr>
        <p:blipFill>
          <a:blip r:embed="rId3" cstate="print"/>
          <a:stretch>
            <a:fillRect/>
          </a:stretch>
        </p:blipFill>
        <p:spPr>
          <a:xfrm rot="21256780">
            <a:off x="6773045" y="4144168"/>
            <a:ext cx="1451608" cy="1425839"/>
          </a:xfrm>
          <a:prstGeom prst="rect">
            <a:avLst/>
          </a:prstGeom>
          <a:ln w="28575">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05099" y="1490785"/>
            <a:ext cx="6199002" cy="3108543"/>
          </a:xfrm>
          <a:prstGeom prst="rect">
            <a:avLst/>
          </a:prstGeom>
          <a:noFill/>
        </p:spPr>
        <p:txBody>
          <a:bodyPr wrap="square" rtlCol="0">
            <a:spAutoFit/>
          </a:bodyPr>
          <a:lstStyle/>
          <a:p>
            <a:r>
              <a:rPr lang="en-GB" sz="1200" dirty="0" smtClean="0">
                <a:solidFill>
                  <a:schemeClr val="tx2"/>
                </a:solidFill>
              </a:rPr>
              <a:t>As a new business owner Rachel's 1-2-1 social media training </a:t>
            </a:r>
          </a:p>
          <a:p>
            <a:r>
              <a:rPr lang="en-GB" sz="1200" dirty="0" smtClean="0">
                <a:solidFill>
                  <a:schemeClr val="tx2"/>
                </a:solidFill>
              </a:rPr>
              <a:t>has been perfect. Extremely flexible, cost effective and tailored to </a:t>
            </a:r>
          </a:p>
          <a:p>
            <a:r>
              <a:rPr lang="en-GB" sz="1200" dirty="0" smtClean="0">
                <a:solidFill>
                  <a:schemeClr val="tx2"/>
                </a:solidFill>
              </a:rPr>
              <a:t>my needs. </a:t>
            </a:r>
          </a:p>
          <a:p>
            <a:endParaRPr lang="en-GB" sz="1200" dirty="0" smtClean="0">
              <a:solidFill>
                <a:schemeClr val="tx2"/>
              </a:solidFill>
            </a:endParaRPr>
          </a:p>
          <a:p>
            <a:r>
              <a:rPr lang="en-GB" sz="1200" dirty="0" smtClean="0">
                <a:solidFill>
                  <a:schemeClr val="tx2"/>
                </a:solidFill>
              </a:rPr>
              <a:t>Rachel offers relaxed training that works for you and your business. Lots of great tips and tricks and you don't ever feel your question </a:t>
            </a:r>
          </a:p>
          <a:p>
            <a:r>
              <a:rPr lang="en-GB" sz="1200" dirty="0" smtClean="0">
                <a:solidFill>
                  <a:schemeClr val="tx2"/>
                </a:solidFill>
              </a:rPr>
              <a:t>is a 'stupid one'.</a:t>
            </a:r>
          </a:p>
          <a:p>
            <a:r>
              <a:rPr lang="en-GB" sz="1200" dirty="0" smtClean="0">
                <a:solidFill>
                  <a:schemeClr val="tx2"/>
                </a:solidFill>
              </a:rPr>
              <a:t> </a:t>
            </a:r>
          </a:p>
          <a:p>
            <a:r>
              <a:rPr lang="en-GB" sz="1200" dirty="0" smtClean="0">
                <a:solidFill>
                  <a:schemeClr val="tx2"/>
                </a:solidFill>
              </a:rPr>
              <a:t>Both Face-2-Face and via Zoom her sessions fit around your schedule. </a:t>
            </a:r>
          </a:p>
          <a:p>
            <a:r>
              <a:rPr lang="en-GB" sz="1200" dirty="0" smtClean="0">
                <a:solidFill>
                  <a:schemeClr val="tx2"/>
                </a:solidFill>
              </a:rPr>
              <a:t>Now just to put everything into practice! </a:t>
            </a:r>
          </a:p>
          <a:p>
            <a:r>
              <a:rPr lang="en-GB" sz="1200" dirty="0" smtClean="0">
                <a:solidFill>
                  <a:schemeClr val="tx2"/>
                </a:solidFill>
              </a:rPr>
              <a:t>Thanks Rachel</a:t>
            </a:r>
            <a:r>
              <a:rPr lang="en-GB" sz="1200" dirty="0" smtClean="0"/>
              <a:t>.</a:t>
            </a:r>
          </a:p>
          <a:p>
            <a:pPr lvl="0" eaLnBrk="0" fontAlgn="base" hangingPunct="0">
              <a:spcBef>
                <a:spcPct val="0"/>
              </a:spcBef>
              <a:spcAft>
                <a:spcPct val="0"/>
              </a:spcAft>
            </a:pPr>
            <a:endParaRPr lang="en-GB" sz="1200" dirty="0" smtClean="0">
              <a:solidFill>
                <a:schemeClr val="accent1">
                  <a:lumMod val="75000"/>
                </a:schemeClr>
              </a:solidFill>
              <a:ea typeface="Calibri" pitchFamily="34" charset="0"/>
              <a:cs typeface="Times New Roman" pitchFamily="18" charset="0"/>
            </a:endParaRPr>
          </a:p>
          <a:p>
            <a:pPr lvl="0" eaLnBrk="0" fontAlgn="base" hangingPunct="0">
              <a:spcBef>
                <a:spcPct val="0"/>
              </a:spcBef>
              <a:spcAft>
                <a:spcPct val="0"/>
              </a:spcAft>
            </a:pPr>
            <a:r>
              <a:rPr lang="en-GB" sz="1200" b="1" dirty="0" smtClean="0">
                <a:solidFill>
                  <a:schemeClr val="accent1">
                    <a:lumMod val="75000"/>
                  </a:schemeClr>
                </a:solidFill>
                <a:ea typeface="Calibri" pitchFamily="34" charset="0"/>
                <a:cs typeface="Times New Roman" pitchFamily="18" charset="0"/>
              </a:rPr>
              <a:t>Louise Reid | Reid PA Services  </a:t>
            </a:r>
            <a:endParaRPr lang="en-GB" sz="1200" b="1" dirty="0" smtClean="0">
              <a:solidFill>
                <a:schemeClr val="accent1">
                  <a:lumMod val="75000"/>
                </a:schemeClr>
              </a:solidFill>
              <a:cs typeface="Arial" pitchFamily="34"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7" name="Picture 6" descr="Louise Reid testimonial image.png"/>
          <p:cNvPicPr>
            <a:picLocks noChangeAspect="1"/>
          </p:cNvPicPr>
          <p:nvPr/>
        </p:nvPicPr>
        <p:blipFill>
          <a:blip r:embed="rId3" cstate="print"/>
          <a:stretch>
            <a:fillRect/>
          </a:stretch>
        </p:blipFill>
        <p:spPr>
          <a:xfrm rot="21192321">
            <a:off x="6210482" y="3543481"/>
            <a:ext cx="2057400" cy="2057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65191" y="1537053"/>
            <a:ext cx="6199002" cy="2862322"/>
          </a:xfrm>
          <a:prstGeom prst="rect">
            <a:avLst/>
          </a:prstGeom>
          <a:noFill/>
        </p:spPr>
        <p:txBody>
          <a:bodyPr wrap="square" rtlCol="0">
            <a:spAutoFit/>
          </a:bodyPr>
          <a:lstStyle/>
          <a:p>
            <a:r>
              <a:rPr lang="en-GB" sz="1200" dirty="0" smtClean="0"/>
              <a:t>As a marketing professional, I can't emphasis enough how important social media is, Rachel's sessions are not only informative, it is FUN, and I've learned so much from her. </a:t>
            </a:r>
            <a:endParaRPr lang="en-GB" sz="1200" dirty="0" smtClean="0"/>
          </a:p>
          <a:p>
            <a:endParaRPr lang="en-GB" sz="1200" dirty="0" smtClean="0"/>
          </a:p>
          <a:p>
            <a:r>
              <a:rPr lang="en-GB" sz="1200" dirty="0" smtClean="0"/>
              <a:t>She </a:t>
            </a:r>
            <a:r>
              <a:rPr lang="en-GB" sz="1200" dirty="0" smtClean="0"/>
              <a:t>tailored her sessions according to our social media needs and understanding, her suggestions are very helpful. </a:t>
            </a:r>
            <a:endParaRPr lang="en-GB" sz="1200" dirty="0" smtClean="0"/>
          </a:p>
          <a:p>
            <a:endParaRPr lang="en-GB" sz="1200" dirty="0" smtClean="0"/>
          </a:p>
          <a:p>
            <a:r>
              <a:rPr lang="en-GB" sz="1200" dirty="0" smtClean="0"/>
              <a:t>Rachel </a:t>
            </a:r>
            <a:r>
              <a:rPr lang="en-GB" sz="1200" dirty="0" smtClean="0"/>
              <a:t>is an outstanding social media trainer and I highly recommend her training session whether you are new to social media or a frequent user</a:t>
            </a:r>
            <a:r>
              <a:rPr lang="en-GB" sz="1200" dirty="0" smtClean="0"/>
              <a:t>.</a:t>
            </a:r>
          </a:p>
          <a:p>
            <a:endParaRPr lang="en-GB" sz="1200" b="1" dirty="0" smtClean="0">
              <a:solidFill>
                <a:schemeClr val="accent1">
                  <a:lumMod val="75000"/>
                </a:schemeClr>
              </a:solidFill>
            </a:endParaRPr>
          </a:p>
          <a:p>
            <a:r>
              <a:rPr lang="en-GB" sz="1200" b="1" dirty="0" smtClean="0">
                <a:solidFill>
                  <a:schemeClr val="accent1">
                    <a:lumMod val="75000"/>
                  </a:schemeClr>
                </a:solidFill>
              </a:rPr>
              <a:t>Cynthia Wong | Marketing Assistant  VIDA Healthcare</a:t>
            </a:r>
            <a:endParaRPr lang="en-GB" sz="1200" b="1" dirty="0" smtClean="0">
              <a:solidFill>
                <a:schemeClr val="accent1">
                  <a:lumMod val="75000"/>
                </a:schemeClr>
              </a:solidFill>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8" name="Picture 7" descr="1671049515207.jpg"/>
          <p:cNvPicPr>
            <a:picLocks noChangeAspect="1"/>
          </p:cNvPicPr>
          <p:nvPr/>
        </p:nvPicPr>
        <p:blipFill>
          <a:blip r:embed="rId3" cstate="print"/>
          <a:stretch>
            <a:fillRect/>
          </a:stretch>
        </p:blipFill>
        <p:spPr>
          <a:xfrm rot="21221284">
            <a:off x="6959569" y="4292568"/>
            <a:ext cx="1219200" cy="1219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59733" y="767581"/>
            <a:ext cx="6199002" cy="5816977"/>
          </a:xfrm>
          <a:prstGeom prst="rect">
            <a:avLst/>
          </a:prstGeom>
          <a:noFill/>
        </p:spPr>
        <p:txBody>
          <a:bodyPr wrap="square" rtlCol="0">
            <a:spAutoFit/>
          </a:bodyPr>
          <a:lstStyle/>
          <a:p>
            <a:pPr lvl="0" fontAlgn="base">
              <a:spcBef>
                <a:spcPct val="0"/>
              </a:spcBef>
              <a:spcAft>
                <a:spcPct val="0"/>
              </a:spcAft>
            </a:pPr>
            <a:endParaRPr lang="en-US" sz="1600" dirty="0" smtClean="0">
              <a:solidFill>
                <a:schemeClr val="tx2"/>
              </a:solidFill>
              <a:latin typeface="Gabriola" pitchFamily="82" charset="0"/>
              <a:cs typeface="Arial" pitchFamily="34" charset="0"/>
            </a:endParaRPr>
          </a:p>
          <a:p>
            <a:endParaRPr lang="en-GB" sz="1600" dirty="0" smtClean="0">
              <a:solidFill>
                <a:schemeClr val="tx2"/>
              </a:solidFill>
              <a:latin typeface="Gabriola" pitchFamily="82" charset="0"/>
            </a:endParaRPr>
          </a:p>
          <a:p>
            <a:r>
              <a:rPr lang="en-GB" sz="1200" dirty="0" smtClean="0">
                <a:solidFill>
                  <a:schemeClr val="tx2"/>
                </a:solidFill>
              </a:rPr>
              <a:t>I recently attended Rachel’s  1 to 1 Linked-in workshop. I thought my profile page was fairly good compared to others I had seen and already had 3000+followerss but throughout the session, I realised there was so much more I could be doing. Rachel has given me the tools to up my game considerably when it comes to increasing my ability to generate quality contacts to promote my services and expertise. </a:t>
            </a:r>
          </a:p>
          <a:p>
            <a:endParaRPr lang="en-GB" sz="1200" dirty="0" smtClean="0">
              <a:solidFill>
                <a:schemeClr val="tx2"/>
              </a:solidFill>
            </a:endParaRPr>
          </a:p>
          <a:p>
            <a:r>
              <a:rPr lang="en-GB" sz="1200" dirty="0" smtClean="0">
                <a:solidFill>
                  <a:schemeClr val="tx2"/>
                </a:solidFill>
              </a:rPr>
              <a:t>I now rank 1st in a search for a particular subject - above the actual author of the governmental guidance document which I am very pleased about.  </a:t>
            </a:r>
            <a:r>
              <a:rPr lang="en-GB" sz="1200" b="1" dirty="0" smtClean="0">
                <a:solidFill>
                  <a:schemeClr val="tx2"/>
                </a:solidFill>
              </a:rPr>
              <a:t>T</a:t>
            </a:r>
            <a:r>
              <a:rPr lang="en-GB" sz="1200" dirty="0" smtClean="0">
                <a:solidFill>
                  <a:schemeClr val="tx2"/>
                </a:solidFill>
              </a:rPr>
              <a:t>he session being a 1 to 1 really benefited me as it allowed Rachel to work through my website and make her comments. I wrote so many notes from the session to take away I am still working away through all the pointers.</a:t>
            </a:r>
          </a:p>
          <a:p>
            <a:r>
              <a:rPr lang="en-GB" sz="1200" dirty="0" smtClean="0">
                <a:solidFill>
                  <a:schemeClr val="tx2"/>
                </a:solidFill>
              </a:rPr>
              <a:t/>
            </a:r>
            <a:br>
              <a:rPr lang="en-GB" sz="1200" dirty="0" smtClean="0">
                <a:solidFill>
                  <a:schemeClr val="tx2"/>
                </a:solidFill>
              </a:rPr>
            </a:br>
            <a:r>
              <a:rPr lang="en-GB" sz="1200" dirty="0" smtClean="0">
                <a:solidFill>
                  <a:schemeClr val="tx2"/>
                </a:solidFill>
              </a:rPr>
              <a:t>I have now subscribed to her BBW (Building Business Workshop - 6 session/monthly workshop which I am very much looking forward to attending.</a:t>
            </a:r>
          </a:p>
          <a:p>
            <a:r>
              <a:rPr lang="en-GB" sz="1200" dirty="0" smtClean="0">
                <a:solidFill>
                  <a:schemeClr val="tx2"/>
                </a:solidFill>
              </a:rPr>
              <a:t/>
            </a:r>
            <a:br>
              <a:rPr lang="en-GB" sz="1200" dirty="0" smtClean="0">
                <a:solidFill>
                  <a:schemeClr val="tx2"/>
                </a:solidFill>
              </a:rPr>
            </a:br>
            <a:r>
              <a:rPr lang="en-GB" sz="1200" dirty="0" smtClean="0">
                <a:solidFill>
                  <a:schemeClr val="tx2"/>
                </a:solidFill>
              </a:rPr>
              <a:t>I do not hesitate in recommend Rachel to anyone who wants to increase their social media profile in order to generate more business for their company.</a:t>
            </a:r>
          </a:p>
          <a:p>
            <a:endParaRPr lang="en-GB" sz="1200" b="1" dirty="0" smtClean="0">
              <a:solidFill>
                <a:schemeClr val="tx2"/>
              </a:solidFill>
            </a:endParaRPr>
          </a:p>
          <a:p>
            <a:r>
              <a:rPr lang="en-GB" sz="1200" b="1" dirty="0" smtClean="0">
                <a:solidFill>
                  <a:schemeClr val="tx2"/>
                </a:solidFill>
              </a:rPr>
              <a:t>Gill Cousins </a:t>
            </a:r>
          </a:p>
          <a:p>
            <a:r>
              <a:rPr lang="en-GB" sz="1200" b="1" dirty="0" smtClean="0">
                <a:solidFill>
                  <a:schemeClr val="tx2"/>
                </a:solidFill>
              </a:rPr>
              <a:t>Business Development Director, Noise &amp; Vibration Services  </a:t>
            </a:r>
          </a:p>
          <a:p>
            <a:endParaRPr lang="en-GB" sz="1600" b="1" dirty="0" smtClean="0">
              <a:solidFill>
                <a:schemeClr val="tx2"/>
              </a:solidFill>
              <a:latin typeface="Gabriola" pitchFamily="82" charset="0"/>
            </a:endParaRPr>
          </a:p>
          <a:p>
            <a:endParaRPr lang="en-GB" sz="1600" b="1" dirty="0" smtClean="0">
              <a:solidFill>
                <a:schemeClr val="tx2"/>
              </a:solidFill>
              <a:latin typeface="Gabriola" pitchFamily="82" charset="0"/>
            </a:endParaRPr>
          </a:p>
          <a:p>
            <a:endParaRPr lang="en-GB" sz="1600" b="1" dirty="0" smtClean="0">
              <a:solidFill>
                <a:schemeClr val="tx2"/>
              </a:solidFill>
              <a:latin typeface="Gabriola" pitchFamily="82" charset="0"/>
            </a:endParaRPr>
          </a:p>
          <a:p>
            <a:endParaRPr lang="en-GB" sz="1600" b="1" dirty="0" smtClean="0">
              <a:solidFill>
                <a:schemeClr val="tx2"/>
              </a:solidFill>
              <a:latin typeface="Gabriola" pitchFamily="82" charset="0"/>
            </a:endParaRPr>
          </a:p>
          <a:p>
            <a:endParaRPr lang="en-GB" sz="1600" b="1" dirty="0" smtClean="0">
              <a:solidFill>
                <a:schemeClr val="tx2"/>
              </a:solidFill>
              <a:latin typeface="Gabriola" pitchFamily="82" charset="0"/>
            </a:endParaRPr>
          </a:p>
          <a:p>
            <a:endParaRPr lang="en-GB" sz="1600" b="1" dirty="0" smtClean="0">
              <a:solidFill>
                <a:schemeClr val="tx2"/>
              </a:solidFill>
              <a:latin typeface="Gabriola" pitchFamily="82" charset="0"/>
            </a:endParaRPr>
          </a:p>
          <a:p>
            <a:endParaRPr lang="en-GB" sz="1600" dirty="0">
              <a:solidFill>
                <a:schemeClr val="tx2"/>
              </a:solidFill>
              <a:latin typeface="Gabriola" pitchFamily="82" charset="0"/>
            </a:endParaRPr>
          </a:p>
        </p:txBody>
      </p:sp>
      <p:pic>
        <p:nvPicPr>
          <p:cNvPr id="7" name="Picture 6" descr="gill.png"/>
          <p:cNvPicPr>
            <a:picLocks noChangeAspect="1"/>
          </p:cNvPicPr>
          <p:nvPr/>
        </p:nvPicPr>
        <p:blipFill>
          <a:blip r:embed="rId3" cstate="print"/>
          <a:stretch>
            <a:fillRect/>
          </a:stretch>
        </p:blipFill>
        <p:spPr>
          <a:xfrm rot="21213673">
            <a:off x="6846885" y="4343739"/>
            <a:ext cx="1434886" cy="1241488"/>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29622" y="1167318"/>
            <a:ext cx="6199002" cy="4216539"/>
          </a:xfrm>
          <a:prstGeom prst="rect">
            <a:avLst/>
          </a:prstGeom>
          <a:noFill/>
        </p:spPr>
        <p:txBody>
          <a:bodyPr wrap="square" rtlCol="0">
            <a:spAutoFit/>
          </a:bodyPr>
          <a:lstStyle/>
          <a:p>
            <a:r>
              <a:rPr lang="en-GB" sz="2000" dirty="0" smtClean="0">
                <a:latin typeface="Gabriola" pitchFamily="82" charset="0"/>
              </a:rPr>
              <a:t/>
            </a:r>
            <a:br>
              <a:rPr lang="en-GB" sz="2000" dirty="0" smtClean="0">
                <a:latin typeface="Gabriola" pitchFamily="82" charset="0"/>
              </a:rPr>
            </a:br>
            <a:r>
              <a:rPr lang="en-GB" sz="2000" dirty="0" smtClean="0">
                <a:latin typeface="Gabriola" pitchFamily="82" charset="0"/>
              </a:rPr>
              <a:t> </a:t>
            </a:r>
          </a:p>
          <a:p>
            <a:r>
              <a:rPr lang="en-GB" sz="1200" dirty="0" smtClean="0">
                <a:solidFill>
                  <a:schemeClr val="accent1">
                    <a:lumMod val="75000"/>
                  </a:schemeClr>
                </a:solidFill>
              </a:rPr>
              <a:t>I can highly recommend Rachel to anyone wanting to increase their knowledge of the crazy world that is Social Media!</a:t>
            </a:r>
            <a:br>
              <a:rPr lang="en-GB" sz="1200" dirty="0" smtClean="0">
                <a:solidFill>
                  <a:schemeClr val="accent1">
                    <a:lumMod val="75000"/>
                  </a:schemeClr>
                </a:solidFill>
              </a:rPr>
            </a:br>
            <a:r>
              <a:rPr lang="en-GB" sz="1200" dirty="0" smtClean="0">
                <a:solidFill>
                  <a:schemeClr val="accent1">
                    <a:lumMod val="75000"/>
                  </a:schemeClr>
                </a:solidFill>
              </a:rPr>
              <a:t/>
            </a:r>
            <a:br>
              <a:rPr lang="en-GB" sz="1200" dirty="0" smtClean="0">
                <a:solidFill>
                  <a:schemeClr val="accent1">
                    <a:lumMod val="75000"/>
                  </a:schemeClr>
                </a:solidFill>
              </a:rPr>
            </a:br>
            <a:r>
              <a:rPr lang="en-GB" sz="1200" dirty="0" smtClean="0">
                <a:solidFill>
                  <a:schemeClr val="accent1">
                    <a:lumMod val="75000"/>
                  </a:schemeClr>
                </a:solidFill>
              </a:rPr>
              <a:t>I recently attended a Social Media for Business workshop hosted by Rachel. I knew there was so much more to social media but didn't know how to utilise all the tools available to their full potential. Rachel's workshop opened up a whole new world and made me realise just how important it is to use Social Media and more importantly make it work for us as a business. There are so many 'tricks of the trade'!</a:t>
            </a:r>
            <a:br>
              <a:rPr lang="en-GB" sz="1200" dirty="0" smtClean="0">
                <a:solidFill>
                  <a:schemeClr val="accent1">
                    <a:lumMod val="75000"/>
                  </a:schemeClr>
                </a:solidFill>
              </a:rPr>
            </a:br>
            <a:r>
              <a:rPr lang="en-GB" sz="1200" dirty="0" smtClean="0">
                <a:solidFill>
                  <a:schemeClr val="accent1">
                    <a:lumMod val="75000"/>
                  </a:schemeClr>
                </a:solidFill>
              </a:rPr>
              <a:t/>
            </a:r>
            <a:br>
              <a:rPr lang="en-GB" sz="1200" dirty="0" smtClean="0">
                <a:solidFill>
                  <a:schemeClr val="accent1">
                    <a:lumMod val="75000"/>
                  </a:schemeClr>
                </a:solidFill>
              </a:rPr>
            </a:br>
            <a:r>
              <a:rPr lang="en-GB" sz="1200" dirty="0" smtClean="0">
                <a:solidFill>
                  <a:schemeClr val="accent1">
                    <a:lumMod val="75000"/>
                  </a:schemeClr>
                </a:solidFill>
              </a:rPr>
              <a:t>Rachel didn't once make anyone feel uncomfortable if their knowledge wasn't as great as someone else's in the room, she made everyone feel at ease, and took the time to explain things clearly and concisely.</a:t>
            </a:r>
          </a:p>
          <a:p>
            <a:endParaRPr lang="en-GB" sz="1200" b="1" dirty="0" smtClean="0">
              <a:solidFill>
                <a:schemeClr val="accent1">
                  <a:lumMod val="75000"/>
                </a:schemeClr>
              </a:solidFill>
            </a:endParaRPr>
          </a:p>
          <a:p>
            <a:r>
              <a:rPr lang="en-GB" sz="1200" b="1" dirty="0" smtClean="0">
                <a:solidFill>
                  <a:schemeClr val="accent1">
                    <a:lumMod val="75000"/>
                  </a:schemeClr>
                </a:solidFill>
              </a:rPr>
              <a:t>Carole Green | She Loves York &amp; Harrogate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8" name="Picture 7" descr="carole_green.png"/>
          <p:cNvPicPr>
            <a:picLocks noChangeAspect="1"/>
          </p:cNvPicPr>
          <p:nvPr/>
        </p:nvPicPr>
        <p:blipFill>
          <a:blip r:embed="rId3" cstate="print"/>
          <a:stretch>
            <a:fillRect/>
          </a:stretch>
        </p:blipFill>
        <p:spPr>
          <a:xfrm rot="21188561">
            <a:off x="6933531" y="4266853"/>
            <a:ext cx="1303214" cy="1298351"/>
          </a:xfrm>
          <a:prstGeom prst="rect">
            <a:avLst/>
          </a:prstGeom>
          <a:ln w="38100">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29622" y="2121425"/>
            <a:ext cx="6199002" cy="2308324"/>
          </a:xfrm>
          <a:prstGeom prst="rect">
            <a:avLst/>
          </a:prstGeom>
          <a:noFill/>
        </p:spPr>
        <p:txBody>
          <a:bodyPr wrap="square" rtlCol="0">
            <a:spAutoFit/>
          </a:bodyPr>
          <a:lstStyle/>
          <a:p>
            <a:r>
              <a:rPr lang="en-GB" sz="1200" dirty="0" smtClean="0">
                <a:solidFill>
                  <a:schemeClr val="accent1">
                    <a:lumMod val="75000"/>
                  </a:schemeClr>
                </a:solidFill>
              </a:rPr>
              <a:t>I recently attended a networking event where Rachel delivered a fantastic training session on LinkedIn. Myself and most of the attendees were business owners looking to better understand LinkedIn and how it can benefit our different businesses. Great session with lots of stats, tips and info, plenty of advise and a great Q&amp;A at the end. Now I just need to find the time to put it all into practice.</a:t>
            </a:r>
          </a:p>
          <a:p>
            <a:endParaRPr lang="en-GB" sz="1200" b="1" dirty="0" smtClean="0">
              <a:solidFill>
                <a:schemeClr val="accent1">
                  <a:lumMod val="75000"/>
                </a:schemeClr>
              </a:solidFill>
            </a:endParaRPr>
          </a:p>
          <a:p>
            <a:r>
              <a:rPr lang="en-GB" sz="1200" b="1" dirty="0" smtClean="0">
                <a:solidFill>
                  <a:schemeClr val="accent1">
                    <a:lumMod val="75000"/>
                  </a:schemeClr>
                </a:solidFill>
              </a:rPr>
              <a:t>Heidi Marfitt | Heidi Marfitt Photography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8" name="Picture 7" descr="heidi.png"/>
          <p:cNvPicPr>
            <a:picLocks noChangeAspect="1"/>
          </p:cNvPicPr>
          <p:nvPr/>
        </p:nvPicPr>
        <p:blipFill>
          <a:blip r:embed="rId3" cstate="print"/>
          <a:stretch>
            <a:fillRect/>
          </a:stretch>
        </p:blipFill>
        <p:spPr>
          <a:xfrm rot="21118544">
            <a:off x="6869247" y="4123472"/>
            <a:ext cx="1310319" cy="134480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85637" y="1367915"/>
            <a:ext cx="6199002" cy="3970318"/>
          </a:xfrm>
          <a:prstGeom prst="rect">
            <a:avLst/>
          </a:prstGeom>
          <a:noFill/>
        </p:spPr>
        <p:txBody>
          <a:bodyPr wrap="square" rtlCol="0">
            <a:spAutoFit/>
          </a:bodyPr>
          <a:lstStyle/>
          <a:p>
            <a:r>
              <a:rPr lang="en-GB" sz="2000" dirty="0" smtClean="0"/>
              <a:t> </a:t>
            </a:r>
            <a:endParaRPr lang="en-GB" sz="2000" b="1" dirty="0" smtClean="0">
              <a:solidFill>
                <a:schemeClr val="accent1">
                  <a:lumMod val="75000"/>
                </a:schemeClr>
              </a:solidFill>
              <a:latin typeface="Gabriola" pitchFamily="82" charset="0"/>
            </a:endParaRPr>
          </a:p>
          <a:p>
            <a:r>
              <a:rPr lang="en-GB" sz="1200" dirty="0" smtClean="0">
                <a:solidFill>
                  <a:schemeClr val="accent1">
                    <a:lumMod val="75000"/>
                  </a:schemeClr>
                </a:solidFill>
              </a:rPr>
              <a:t>I had a great, 2 hour, one to one FACEBOOK session with Rachel and we covered loads during that time.!</a:t>
            </a:r>
          </a:p>
          <a:p>
            <a:r>
              <a:rPr lang="en-GB" sz="1200" dirty="0" smtClean="0">
                <a:solidFill>
                  <a:schemeClr val="accent1">
                    <a:lumMod val="75000"/>
                  </a:schemeClr>
                </a:solidFill>
              </a:rPr>
              <a:t/>
            </a:r>
            <a:br>
              <a:rPr lang="en-GB" sz="1200" dirty="0" smtClean="0">
                <a:solidFill>
                  <a:schemeClr val="accent1">
                    <a:lumMod val="75000"/>
                  </a:schemeClr>
                </a:solidFill>
              </a:rPr>
            </a:br>
            <a:r>
              <a:rPr lang="en-GB" sz="1200" dirty="0" smtClean="0">
                <a:solidFill>
                  <a:schemeClr val="accent1">
                    <a:lumMod val="75000"/>
                  </a:schemeClr>
                </a:solidFill>
              </a:rPr>
              <a:t>Rachel is so knowledgeable and answered all my questions and helped me with much more than I expected.</a:t>
            </a:r>
          </a:p>
          <a:p>
            <a:r>
              <a:rPr lang="en-GB" sz="1200" dirty="0" smtClean="0">
                <a:solidFill>
                  <a:schemeClr val="accent1">
                    <a:lumMod val="75000"/>
                  </a:schemeClr>
                </a:solidFill>
              </a:rPr>
              <a:t/>
            </a:r>
            <a:br>
              <a:rPr lang="en-GB" sz="1200" dirty="0" smtClean="0">
                <a:solidFill>
                  <a:schemeClr val="accent1">
                    <a:lumMod val="75000"/>
                  </a:schemeClr>
                </a:solidFill>
              </a:rPr>
            </a:br>
            <a:r>
              <a:rPr lang="en-GB" sz="1200" dirty="0" smtClean="0">
                <a:solidFill>
                  <a:schemeClr val="accent1">
                    <a:lumMod val="75000"/>
                  </a:schemeClr>
                </a:solidFill>
              </a:rPr>
              <a:t>I now feel confident in using my business pages, getting more likes as well as keeping it informative and interesting for both myself and my followers </a:t>
            </a:r>
            <a:r>
              <a:rPr lang="en-GB" sz="1200" dirty="0" smtClean="0">
                <a:solidFill>
                  <a:schemeClr val="accent1">
                    <a:lumMod val="75000"/>
                  </a:schemeClr>
                </a:solidFill>
                <a:sym typeface="Wingdings" pitchFamily="2" charset="2"/>
              </a:rPr>
              <a:t></a:t>
            </a:r>
            <a:r>
              <a:rPr lang="en-GB" sz="1200" dirty="0" smtClean="0">
                <a:solidFill>
                  <a:schemeClr val="accent1">
                    <a:lumMod val="75000"/>
                  </a:schemeClr>
                </a:solidFill>
              </a:rPr>
              <a:t/>
            </a:r>
            <a:br>
              <a:rPr lang="en-GB" sz="1200" dirty="0" smtClean="0">
                <a:solidFill>
                  <a:schemeClr val="accent1">
                    <a:lumMod val="75000"/>
                  </a:schemeClr>
                </a:solidFill>
              </a:rPr>
            </a:br>
            <a:r>
              <a:rPr lang="en-GB" sz="1200" dirty="0" smtClean="0">
                <a:solidFill>
                  <a:schemeClr val="accent1">
                    <a:lumMod val="75000"/>
                  </a:schemeClr>
                </a:solidFill>
              </a:rPr>
              <a:t>Thank you Rachel!</a:t>
            </a:r>
          </a:p>
          <a:p>
            <a:endParaRPr lang="en-GB" sz="1200" b="1" dirty="0" smtClean="0">
              <a:solidFill>
                <a:schemeClr val="accent1">
                  <a:lumMod val="75000"/>
                </a:schemeClr>
              </a:solidFill>
            </a:endParaRPr>
          </a:p>
          <a:p>
            <a:r>
              <a:rPr lang="en-GB" sz="1200" b="1" dirty="0" smtClean="0">
                <a:solidFill>
                  <a:schemeClr val="accent1">
                    <a:lumMod val="75000"/>
                  </a:schemeClr>
                </a:solidFill>
              </a:rPr>
              <a:t>Claire Beecroft| Raw Food For Healing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9" name="Picture 8" descr="Claire_Beecroft.png"/>
          <p:cNvPicPr>
            <a:picLocks noChangeAspect="1"/>
          </p:cNvPicPr>
          <p:nvPr/>
        </p:nvPicPr>
        <p:blipFill>
          <a:blip r:embed="rId3" cstate="print"/>
          <a:stretch>
            <a:fillRect/>
          </a:stretch>
        </p:blipFill>
        <p:spPr>
          <a:xfrm rot="21256380">
            <a:off x="6997065" y="4253189"/>
            <a:ext cx="1312723" cy="1325629"/>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85637" y="1891134"/>
            <a:ext cx="6199002" cy="2923877"/>
          </a:xfrm>
          <a:prstGeom prst="rect">
            <a:avLst/>
          </a:prstGeom>
          <a:noFill/>
        </p:spPr>
        <p:txBody>
          <a:bodyPr wrap="square" rtlCol="0">
            <a:spAutoFit/>
          </a:bodyPr>
          <a:lstStyle/>
          <a:p>
            <a:r>
              <a:rPr lang="en-GB" sz="1200" dirty="0" smtClean="0">
                <a:solidFill>
                  <a:schemeClr val="accent1">
                    <a:lumMod val="75000"/>
                  </a:schemeClr>
                </a:solidFill>
              </a:rPr>
              <a:t>Rachel’s Facebook for business for beginners course was very useful and easy to follow with lots of helpful suggestions as to how best maximise a business page. </a:t>
            </a:r>
          </a:p>
          <a:p>
            <a:endParaRPr lang="en-GB" sz="1200" dirty="0" smtClean="0">
              <a:solidFill>
                <a:schemeClr val="accent1">
                  <a:lumMod val="75000"/>
                </a:schemeClr>
              </a:solidFill>
            </a:endParaRPr>
          </a:p>
          <a:p>
            <a:r>
              <a:rPr lang="en-GB" sz="1200" dirty="0" smtClean="0">
                <a:solidFill>
                  <a:schemeClr val="accent1">
                    <a:lumMod val="75000"/>
                  </a:schemeClr>
                </a:solidFill>
              </a:rPr>
              <a:t>There’s was plenty of opportunities throughout the day to get one to one support which I found particularly useful. I would recommend this course to anyone starting to use a business page.</a:t>
            </a:r>
          </a:p>
          <a:p>
            <a:endParaRPr lang="en-GB" sz="1200" b="1" dirty="0" smtClean="0">
              <a:solidFill>
                <a:schemeClr val="accent1">
                  <a:lumMod val="75000"/>
                </a:schemeClr>
              </a:solidFill>
            </a:endParaRPr>
          </a:p>
          <a:p>
            <a:r>
              <a:rPr lang="en-GB" sz="1200" b="1" dirty="0" smtClean="0">
                <a:solidFill>
                  <a:schemeClr val="accent1">
                    <a:lumMod val="75000"/>
                  </a:schemeClr>
                </a:solidFill>
              </a:rPr>
              <a:t>Caroline Barton | Nooj  Food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7" name="Picture 6" descr="Caroline_barton.png"/>
          <p:cNvPicPr>
            <a:picLocks noChangeAspect="1"/>
          </p:cNvPicPr>
          <p:nvPr/>
        </p:nvPicPr>
        <p:blipFill>
          <a:blip r:embed="rId3" cstate="print"/>
          <a:stretch>
            <a:fillRect/>
          </a:stretch>
        </p:blipFill>
        <p:spPr>
          <a:xfrm rot="21186426">
            <a:off x="6842477" y="4176353"/>
            <a:ext cx="1457529" cy="1438476"/>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05099" y="1709206"/>
            <a:ext cx="6199002" cy="2062103"/>
          </a:xfrm>
          <a:prstGeom prst="rect">
            <a:avLst/>
          </a:prstGeom>
          <a:noFill/>
        </p:spPr>
        <p:txBody>
          <a:bodyPr wrap="square" rtlCol="0">
            <a:spAutoFit/>
          </a:bodyPr>
          <a:lstStyle/>
          <a:p>
            <a:r>
              <a:rPr lang="en-GB" sz="1200" dirty="0" smtClean="0">
                <a:solidFill>
                  <a:schemeClr val="accent1">
                    <a:lumMod val="75000"/>
                  </a:schemeClr>
                </a:solidFill>
              </a:rPr>
              <a:t>Facebook for Business was just what I needed to help overcome my many fears and prejudices. </a:t>
            </a:r>
          </a:p>
          <a:p>
            <a:endParaRPr lang="en-GB" sz="1200" dirty="0" smtClean="0">
              <a:solidFill>
                <a:schemeClr val="accent1">
                  <a:lumMod val="75000"/>
                </a:schemeClr>
              </a:solidFill>
            </a:endParaRPr>
          </a:p>
          <a:p>
            <a:r>
              <a:rPr lang="en-GB" sz="1200" dirty="0" smtClean="0">
                <a:solidFill>
                  <a:schemeClr val="accent1">
                    <a:lumMod val="75000"/>
                  </a:schemeClr>
                </a:solidFill>
              </a:rPr>
              <a:t>Rachel was an excellent tutor and I found the training very straightforward and clear. Beforehand I'd only half understood it and been going round in circles - now Rachel has given me the confidence to put what I learnt into practice. </a:t>
            </a:r>
          </a:p>
          <a:p>
            <a:endParaRPr lang="en-GB" sz="1200" dirty="0" smtClean="0">
              <a:solidFill>
                <a:schemeClr val="accent1">
                  <a:lumMod val="75000"/>
                </a:schemeClr>
              </a:solidFill>
            </a:endParaRPr>
          </a:p>
          <a:p>
            <a:r>
              <a:rPr lang="en-GB" sz="1200" dirty="0" smtClean="0">
                <a:solidFill>
                  <a:schemeClr val="accent1">
                    <a:lumMod val="75000"/>
                  </a:schemeClr>
                </a:solidFill>
              </a:rPr>
              <a:t>Many thanks Rachel</a:t>
            </a:r>
          </a:p>
          <a:p>
            <a:endParaRPr lang="en-GB" sz="1200" b="1" dirty="0" smtClean="0">
              <a:solidFill>
                <a:schemeClr val="accent1">
                  <a:lumMod val="75000"/>
                </a:schemeClr>
              </a:solidFill>
            </a:endParaRPr>
          </a:p>
          <a:p>
            <a:r>
              <a:rPr lang="en-GB" sz="1200" b="1" dirty="0" smtClean="0">
                <a:solidFill>
                  <a:schemeClr val="accent1">
                    <a:lumMod val="75000"/>
                  </a:schemeClr>
                </a:solidFill>
              </a:rPr>
              <a:t>Sarah Standeven  </a:t>
            </a:r>
          </a:p>
          <a:p>
            <a:r>
              <a:rPr lang="en-GB" sz="1200" b="1" dirty="0" smtClean="0">
                <a:solidFill>
                  <a:schemeClr val="accent1">
                    <a:lumMod val="75000"/>
                  </a:schemeClr>
                </a:solidFill>
              </a:rPr>
              <a:t>Office, Office Virtual Executive  Support </a:t>
            </a:r>
            <a:r>
              <a:rPr lang="en-GB" sz="2000" b="1" dirty="0" smtClean="0">
                <a:solidFill>
                  <a:schemeClr val="accent1">
                    <a:lumMod val="75000"/>
                  </a:schemeClr>
                </a:solidFill>
                <a:latin typeface="Gabriola" pitchFamily="82" charset="0"/>
              </a:rPr>
              <a:t> </a:t>
            </a:r>
            <a:endParaRPr lang="en-GB" sz="2000" dirty="0">
              <a:solidFill>
                <a:schemeClr val="accent1">
                  <a:lumMod val="75000"/>
                </a:schemeClr>
              </a:solidFill>
              <a:latin typeface="Gabriola" pitchFamily="82" charset="0"/>
            </a:endParaRPr>
          </a:p>
        </p:txBody>
      </p:sp>
      <p:pic>
        <p:nvPicPr>
          <p:cNvPr id="9" name="Picture 8" descr="sarah_standeven.png"/>
          <p:cNvPicPr>
            <a:picLocks noChangeAspect="1"/>
          </p:cNvPicPr>
          <p:nvPr/>
        </p:nvPicPr>
        <p:blipFill>
          <a:blip r:embed="rId3" cstate="print"/>
          <a:stretch>
            <a:fillRect/>
          </a:stretch>
        </p:blipFill>
        <p:spPr>
          <a:xfrm rot="21223736">
            <a:off x="6705583" y="4116739"/>
            <a:ext cx="1511644" cy="1477674"/>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435436"/>
            <a:ext cx="7744812" cy="5804576"/>
          </a:xfrm>
          <a:prstGeom prst="rect">
            <a:avLst/>
          </a:prstGeom>
        </p:spPr>
      </p:pic>
      <p:sp>
        <p:nvSpPr>
          <p:cNvPr id="16" name="TextBox 15"/>
          <p:cNvSpPr txBox="1"/>
          <p:nvPr/>
        </p:nvSpPr>
        <p:spPr>
          <a:xfrm rot="21239506">
            <a:off x="1693329" y="1568070"/>
            <a:ext cx="6199002" cy="3416320"/>
          </a:xfrm>
          <a:prstGeom prst="rect">
            <a:avLst/>
          </a:prstGeom>
          <a:noFill/>
        </p:spPr>
        <p:txBody>
          <a:bodyPr wrap="square" rtlCol="0">
            <a:spAutoFit/>
          </a:bodyPr>
          <a:lstStyle/>
          <a:p>
            <a:r>
              <a:rPr lang="en-GB" sz="1200" dirty="0" smtClean="0">
                <a:solidFill>
                  <a:schemeClr val="accent1">
                    <a:lumMod val="75000"/>
                  </a:schemeClr>
                </a:solidFill>
              </a:rPr>
              <a:t>This is the type of specialist training that I didn’t think existed.</a:t>
            </a:r>
          </a:p>
          <a:p>
            <a:endParaRPr lang="en-GB" sz="1200" dirty="0" smtClean="0">
              <a:solidFill>
                <a:schemeClr val="accent1">
                  <a:lumMod val="75000"/>
                </a:schemeClr>
              </a:solidFill>
            </a:endParaRPr>
          </a:p>
          <a:p>
            <a:r>
              <a:rPr lang="en-GB" sz="1200" dirty="0" smtClean="0">
                <a:solidFill>
                  <a:schemeClr val="accent1">
                    <a:lumMod val="75000"/>
                  </a:schemeClr>
                </a:solidFill>
              </a:rPr>
              <a:t>Worried about knowing nothing? Don’t! Worried about looking stupid? Don’t!  Worried that it will be a waste of money? Don’t be!  Expert value for money tuition, geared totally to the individual.</a:t>
            </a:r>
          </a:p>
          <a:p>
            <a:endParaRPr lang="en-GB" sz="1200" dirty="0" smtClean="0">
              <a:solidFill>
                <a:schemeClr val="accent1">
                  <a:lumMod val="75000"/>
                </a:schemeClr>
              </a:solidFill>
            </a:endParaRPr>
          </a:p>
          <a:p>
            <a:r>
              <a:rPr lang="en-GB" sz="1200" dirty="0" smtClean="0">
                <a:solidFill>
                  <a:schemeClr val="accent1">
                    <a:lumMod val="75000"/>
                  </a:schemeClr>
                </a:solidFill>
              </a:rPr>
              <a:t>Rachel’s clarity of explanation is a rare skill.  She’s quietly inspiring, massively knowledgeable, excellent at building confidence and makes you feel like you can succeed – all key components for effective learning.</a:t>
            </a:r>
          </a:p>
          <a:p>
            <a:endParaRPr lang="en-GB" sz="1200" dirty="0" smtClean="0">
              <a:solidFill>
                <a:schemeClr val="accent1">
                  <a:lumMod val="75000"/>
                </a:schemeClr>
              </a:solidFill>
            </a:endParaRPr>
          </a:p>
          <a:p>
            <a:r>
              <a:rPr lang="en-GB" sz="1200" dirty="0" smtClean="0">
                <a:solidFill>
                  <a:schemeClr val="accent1">
                    <a:lumMod val="75000"/>
                  </a:schemeClr>
                </a:solidFill>
              </a:rPr>
              <a:t>Thanks Rachel, I’ll be recommending you without hesitation.</a:t>
            </a:r>
          </a:p>
          <a:p>
            <a:endParaRPr lang="en-GB" sz="1200" dirty="0" smtClean="0">
              <a:solidFill>
                <a:schemeClr val="accent1">
                  <a:lumMod val="75000"/>
                </a:schemeClr>
              </a:solidFill>
            </a:endParaRPr>
          </a:p>
          <a:p>
            <a:r>
              <a:rPr lang="en-GB" sz="1200" b="1" dirty="0" smtClean="0">
                <a:solidFill>
                  <a:schemeClr val="accent1">
                    <a:lumMod val="75000"/>
                  </a:schemeClr>
                </a:solidFill>
              </a:rPr>
              <a:t>Kate Henderson Nichol | Author  </a:t>
            </a:r>
          </a:p>
          <a:p>
            <a:pPr lvl="0" eaLnBrk="0" fontAlgn="base" hangingPunct="0">
              <a:spcBef>
                <a:spcPct val="0"/>
              </a:spcBef>
              <a:spcAft>
                <a:spcPct val="0"/>
              </a:spcAft>
            </a:pPr>
            <a:endParaRPr lang="en-GB" sz="2000" dirty="0" smtClean="0">
              <a:solidFill>
                <a:schemeClr val="accent1">
                  <a:lumMod val="75000"/>
                </a:schemeClr>
              </a:solidFill>
              <a:latin typeface="Gabriola" pitchFamily="82" charset="0"/>
              <a:cs typeface="Arial" pitchFamily="34"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8" name="Picture 7" descr="kate_henderson_nichol.png"/>
          <p:cNvPicPr>
            <a:picLocks noChangeAspect="1"/>
          </p:cNvPicPr>
          <p:nvPr/>
        </p:nvPicPr>
        <p:blipFill>
          <a:blip r:embed="rId3" cstate="print"/>
          <a:stretch>
            <a:fillRect/>
          </a:stretch>
        </p:blipFill>
        <p:spPr>
          <a:xfrm rot="21279425">
            <a:off x="6692697" y="4263468"/>
            <a:ext cx="1554143" cy="1374717"/>
          </a:xfrm>
          <a:prstGeom prst="rect">
            <a:avLst/>
          </a:prstGeom>
          <a:ln w="28575">
            <a:solidFill>
              <a:schemeClr val="tx1"/>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58375" y="971125"/>
            <a:ext cx="6199002" cy="4093428"/>
          </a:xfrm>
          <a:prstGeom prst="rect">
            <a:avLst/>
          </a:prstGeom>
          <a:noFill/>
        </p:spPr>
        <p:txBody>
          <a:bodyPr wrap="square" rtlCol="0">
            <a:spAutoFit/>
          </a:bodyPr>
          <a:lstStyle/>
          <a:p>
            <a:pPr lvl="0" fontAlgn="base">
              <a:spcBef>
                <a:spcPct val="0"/>
              </a:spcBef>
              <a:spcAft>
                <a:spcPct val="0"/>
              </a:spcAft>
            </a:pPr>
            <a:endParaRPr lang="en-US" sz="2000" dirty="0" smtClean="0">
              <a:solidFill>
                <a:schemeClr val="tx2"/>
              </a:solidFill>
              <a:latin typeface="Gabriola" pitchFamily="82" charset="0"/>
              <a:cs typeface="Arial" pitchFamily="34" charset="0"/>
            </a:endParaRPr>
          </a:p>
          <a:p>
            <a:endParaRPr lang="en-GB" sz="2000" dirty="0" smtClean="0">
              <a:solidFill>
                <a:schemeClr val="tx2"/>
              </a:solidFill>
              <a:latin typeface="Gabriola" pitchFamily="82" charset="0"/>
            </a:endParaRPr>
          </a:p>
          <a:p>
            <a:r>
              <a:rPr lang="en-GB" sz="1200" dirty="0" smtClean="0">
                <a:solidFill>
                  <a:schemeClr val="tx2"/>
                </a:solidFill>
              </a:rPr>
              <a:t>I recently had a days training with Rachel, it was so valuable and I learnt so much, her tips were great and her knowledge fantastic. </a:t>
            </a:r>
          </a:p>
          <a:p>
            <a:endParaRPr lang="en-GB" sz="1200" dirty="0" smtClean="0">
              <a:solidFill>
                <a:schemeClr val="tx2"/>
              </a:solidFill>
            </a:endParaRPr>
          </a:p>
          <a:p>
            <a:r>
              <a:rPr lang="en-GB" sz="1200" dirty="0" smtClean="0">
                <a:solidFill>
                  <a:schemeClr val="tx2"/>
                </a:solidFill>
              </a:rPr>
              <a:t>The practical workshop allowed me to action key tasks and the tips that I took away have given me more to focus on. </a:t>
            </a:r>
          </a:p>
          <a:p>
            <a:endParaRPr lang="en-GB" sz="1200" dirty="0" smtClean="0">
              <a:solidFill>
                <a:schemeClr val="tx2"/>
              </a:solidFill>
            </a:endParaRPr>
          </a:p>
          <a:p>
            <a:r>
              <a:rPr lang="en-GB" sz="1200" dirty="0" smtClean="0">
                <a:solidFill>
                  <a:schemeClr val="tx2"/>
                </a:solidFill>
              </a:rPr>
              <a:t>Since this, I was able to populate some key information on my business page and have even filmed my first Facebook live! - highly recommended.</a:t>
            </a:r>
          </a:p>
          <a:p>
            <a:endParaRPr lang="en-GB" sz="1200" b="1" dirty="0" smtClean="0">
              <a:solidFill>
                <a:schemeClr val="tx2"/>
              </a:solidFill>
            </a:endParaRPr>
          </a:p>
          <a:p>
            <a:r>
              <a:rPr lang="en-GB" sz="1200" b="1" dirty="0" smtClean="0">
                <a:solidFill>
                  <a:schemeClr val="tx2"/>
                </a:solidFill>
              </a:rPr>
              <a:t> Lisa Sheppard | Business Gears Management Consultancy  </a:t>
            </a: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dirty="0">
              <a:solidFill>
                <a:schemeClr val="tx2"/>
              </a:solidFill>
              <a:latin typeface="Gabriola" pitchFamily="82" charset="0"/>
            </a:endParaRPr>
          </a:p>
        </p:txBody>
      </p:sp>
      <p:pic>
        <p:nvPicPr>
          <p:cNvPr id="7" name="Picture 6" descr="Lisa.PNG"/>
          <p:cNvPicPr>
            <a:picLocks noChangeAspect="1"/>
          </p:cNvPicPr>
          <p:nvPr/>
        </p:nvPicPr>
        <p:blipFill>
          <a:blip r:embed="rId3" cstate="print"/>
          <a:stretch>
            <a:fillRect/>
          </a:stretch>
        </p:blipFill>
        <p:spPr>
          <a:xfrm rot="21248746">
            <a:off x="6770162" y="3940251"/>
            <a:ext cx="1515740" cy="168334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65191" y="1368519"/>
            <a:ext cx="6199002" cy="3046988"/>
          </a:xfrm>
          <a:prstGeom prst="rect">
            <a:avLst/>
          </a:prstGeom>
          <a:noFill/>
        </p:spPr>
        <p:txBody>
          <a:bodyPr wrap="square" rtlCol="0">
            <a:spAutoFit/>
          </a:bodyPr>
          <a:lstStyle/>
          <a:p>
            <a:pPr lvl="0" fontAlgn="base">
              <a:spcBef>
                <a:spcPct val="0"/>
              </a:spcBef>
              <a:spcAft>
                <a:spcPct val="0"/>
              </a:spcAft>
            </a:pPr>
            <a:endParaRPr lang="en-US" sz="2000" dirty="0" smtClean="0">
              <a:solidFill>
                <a:schemeClr val="tx2"/>
              </a:solidFill>
              <a:latin typeface="Gabriola" pitchFamily="82" charset="0"/>
              <a:cs typeface="Arial" pitchFamily="34" charset="0"/>
            </a:endParaRPr>
          </a:p>
          <a:p>
            <a:pPr lvl="0" fontAlgn="base">
              <a:spcBef>
                <a:spcPct val="0"/>
              </a:spcBef>
              <a:spcAft>
                <a:spcPct val="0"/>
              </a:spcAft>
            </a:pPr>
            <a:r>
              <a:rPr lang="en-US" sz="1200" dirty="0" smtClean="0">
                <a:solidFill>
                  <a:schemeClr val="tx2"/>
                </a:solidFill>
                <a:cs typeface="Arial" pitchFamily="34" charset="0"/>
              </a:rPr>
              <a:t>We spent an afternoon with Rachel in a private social media teaching session. We learnt so much and it was really enjoyable. </a:t>
            </a:r>
          </a:p>
          <a:p>
            <a:pPr lvl="0" fontAlgn="base">
              <a:spcBef>
                <a:spcPct val="0"/>
              </a:spcBef>
              <a:spcAft>
                <a:spcPct val="0"/>
              </a:spcAft>
            </a:pPr>
            <a:endParaRPr lang="en-US" sz="1200" dirty="0" smtClean="0">
              <a:solidFill>
                <a:schemeClr val="tx2"/>
              </a:solidFill>
              <a:cs typeface="Arial" pitchFamily="34" charset="0"/>
            </a:endParaRPr>
          </a:p>
          <a:p>
            <a:pPr lvl="0" fontAlgn="base">
              <a:spcBef>
                <a:spcPct val="0"/>
              </a:spcBef>
              <a:spcAft>
                <a:spcPct val="0"/>
              </a:spcAft>
            </a:pPr>
            <a:r>
              <a:rPr lang="en-US" sz="1200" dirty="0" smtClean="0">
                <a:solidFill>
                  <a:schemeClr val="tx2"/>
                </a:solidFill>
                <a:cs typeface="Arial" pitchFamily="34" charset="0"/>
              </a:rPr>
              <a:t>Will definitely use again.</a:t>
            </a:r>
          </a:p>
          <a:p>
            <a:pPr lvl="0" fontAlgn="base">
              <a:spcBef>
                <a:spcPct val="0"/>
              </a:spcBef>
              <a:spcAft>
                <a:spcPct val="0"/>
              </a:spcAft>
            </a:pPr>
            <a:endParaRPr lang="en-GB" sz="1200" b="1" dirty="0" smtClean="0">
              <a:solidFill>
                <a:schemeClr val="tx2"/>
              </a:solidFill>
            </a:endParaRPr>
          </a:p>
          <a:p>
            <a:r>
              <a:rPr lang="en-GB" sz="1200" b="1" dirty="0" smtClean="0">
                <a:solidFill>
                  <a:schemeClr val="accent1">
                    <a:lumMod val="75000"/>
                  </a:schemeClr>
                </a:solidFill>
              </a:rPr>
              <a:t>Stephanie Loveridge | Equine Kind – Behaviour Specialist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9" name="Picture 8" descr="Stephanie.png"/>
          <p:cNvPicPr>
            <a:picLocks noChangeAspect="1"/>
          </p:cNvPicPr>
          <p:nvPr/>
        </p:nvPicPr>
        <p:blipFill>
          <a:blip r:embed="rId3" cstate="print"/>
          <a:stretch>
            <a:fillRect/>
          </a:stretch>
        </p:blipFill>
        <p:spPr>
          <a:xfrm rot="21224662">
            <a:off x="6773495" y="4188920"/>
            <a:ext cx="1432832" cy="1324466"/>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53421" y="1491225"/>
            <a:ext cx="6199002" cy="3416320"/>
          </a:xfrm>
          <a:prstGeom prst="rect">
            <a:avLst/>
          </a:prstGeom>
          <a:noFill/>
        </p:spPr>
        <p:txBody>
          <a:bodyPr wrap="square" rtlCol="0">
            <a:spAutoFit/>
          </a:bodyPr>
          <a:lstStyle/>
          <a:p>
            <a:pPr lvl="0" fontAlgn="base">
              <a:spcBef>
                <a:spcPct val="0"/>
              </a:spcBef>
              <a:spcAft>
                <a:spcPct val="0"/>
              </a:spcAft>
            </a:pPr>
            <a:endParaRPr lang="en-US" sz="2000" dirty="0" smtClean="0">
              <a:solidFill>
                <a:schemeClr val="tx2"/>
              </a:solidFill>
              <a:latin typeface="Gabriola" pitchFamily="82" charset="0"/>
              <a:cs typeface="Arial" pitchFamily="34" charset="0"/>
            </a:endParaRPr>
          </a:p>
          <a:p>
            <a:r>
              <a:rPr lang="en-GB" sz="1200" dirty="0" smtClean="0">
                <a:solidFill>
                  <a:schemeClr val="tx2"/>
                </a:solidFill>
              </a:rPr>
              <a:t>Thank you Rachel, what a great blogging workshop today. I learnt many new valuable thing about publishing my blog within WordPress, great ways of improving content and where to source ideas for my blogs to name but a few with lots of top tips thrown into the bargain. </a:t>
            </a:r>
          </a:p>
          <a:p>
            <a:endParaRPr lang="en-GB" sz="1200" dirty="0" smtClean="0">
              <a:solidFill>
                <a:schemeClr val="tx2"/>
              </a:solidFill>
            </a:endParaRPr>
          </a:p>
          <a:p>
            <a:r>
              <a:rPr lang="en-GB" sz="1200" dirty="0" smtClean="0">
                <a:solidFill>
                  <a:schemeClr val="tx2"/>
                </a:solidFill>
              </a:rPr>
              <a:t>I have to say the workshop was really good value. I will most certainly be attending another workshop very soon.</a:t>
            </a:r>
          </a:p>
          <a:p>
            <a:endParaRPr lang="en-GB" sz="1200" b="1" dirty="0" smtClean="0">
              <a:solidFill>
                <a:schemeClr val="tx2"/>
              </a:solidFill>
            </a:endParaRPr>
          </a:p>
          <a:p>
            <a:r>
              <a:rPr lang="en-GB" sz="1200" b="1" dirty="0" smtClean="0">
                <a:solidFill>
                  <a:schemeClr val="accent1">
                    <a:lumMod val="75000"/>
                  </a:schemeClr>
                </a:solidFill>
              </a:rPr>
              <a:t>Michelle Crowther | Crowther Accountants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9" name="Picture 8" descr="Michelle.png"/>
          <p:cNvPicPr>
            <a:picLocks noChangeAspect="1"/>
          </p:cNvPicPr>
          <p:nvPr/>
        </p:nvPicPr>
        <p:blipFill>
          <a:blip r:embed="rId3" cstate="print"/>
          <a:stretch>
            <a:fillRect/>
          </a:stretch>
        </p:blipFill>
        <p:spPr>
          <a:xfrm rot="21204593">
            <a:off x="6703049" y="4197837"/>
            <a:ext cx="1526029" cy="1371317"/>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24428" y="1813683"/>
            <a:ext cx="6199002" cy="2677656"/>
          </a:xfrm>
          <a:prstGeom prst="rect">
            <a:avLst/>
          </a:prstGeom>
          <a:noFill/>
        </p:spPr>
        <p:txBody>
          <a:bodyPr wrap="square" rtlCol="0">
            <a:spAutoFit/>
          </a:bodyPr>
          <a:lstStyle/>
          <a:p>
            <a:r>
              <a:rPr lang="en-GB" sz="1200" dirty="0" smtClean="0">
                <a:solidFill>
                  <a:schemeClr val="accent1">
                    <a:lumMod val="75000"/>
                  </a:schemeClr>
                </a:solidFill>
              </a:rPr>
              <a:t>Rachel delivered a workshop to myself and 8 other franchisees, all with different levels of experience and knowledge of using Facebook for business.  </a:t>
            </a:r>
          </a:p>
          <a:p>
            <a:endParaRPr lang="en-GB" sz="1200" dirty="0" smtClean="0">
              <a:solidFill>
                <a:schemeClr val="accent1">
                  <a:lumMod val="75000"/>
                </a:schemeClr>
              </a:solidFill>
            </a:endParaRPr>
          </a:p>
          <a:p>
            <a:r>
              <a:rPr lang="en-GB" sz="1200" dirty="0" smtClean="0">
                <a:solidFill>
                  <a:schemeClr val="accent1">
                    <a:lumMod val="75000"/>
                  </a:schemeClr>
                </a:solidFill>
              </a:rPr>
              <a:t>Rachel was able to manage the learning curve for all of us and delivered an interesting and informative and interactive workshop from which everyone of us benefited.</a:t>
            </a:r>
          </a:p>
          <a:p>
            <a:endParaRPr lang="en-GB" sz="1200" dirty="0" smtClean="0">
              <a:solidFill>
                <a:schemeClr val="accent1">
                  <a:lumMod val="75000"/>
                </a:schemeClr>
              </a:solidFill>
            </a:endParaRPr>
          </a:p>
          <a:p>
            <a:r>
              <a:rPr lang="en-GB" sz="1200" dirty="0" smtClean="0">
                <a:solidFill>
                  <a:schemeClr val="accent1">
                    <a:lumMod val="75000"/>
                  </a:schemeClr>
                </a:solidFill>
              </a:rPr>
              <a:t>Excellent value for money, an enjoyable learning experience – highly recommended!!</a:t>
            </a:r>
          </a:p>
          <a:p>
            <a:endParaRPr lang="en-GB" sz="1200" dirty="0" smtClean="0">
              <a:solidFill>
                <a:schemeClr val="accent1">
                  <a:lumMod val="75000"/>
                </a:schemeClr>
              </a:solidFill>
            </a:endParaRPr>
          </a:p>
          <a:p>
            <a:r>
              <a:rPr lang="en-GB" sz="1200" b="1" dirty="0" smtClean="0">
                <a:solidFill>
                  <a:schemeClr val="accent1">
                    <a:lumMod val="75000"/>
                  </a:schemeClr>
                </a:solidFill>
              </a:rPr>
              <a:t>Phil Mason | Regional Manager &amp; Caremark Mansfield Franchisee </a:t>
            </a:r>
          </a:p>
          <a:p>
            <a:pPr lvl="0" eaLnBrk="0" fontAlgn="base" hangingPunct="0">
              <a:spcBef>
                <a:spcPct val="0"/>
              </a:spcBef>
              <a:spcAft>
                <a:spcPct val="0"/>
              </a:spcAft>
            </a:pPr>
            <a:endParaRPr lang="en-GB" sz="2000" dirty="0" smtClean="0">
              <a:solidFill>
                <a:schemeClr val="accent1">
                  <a:lumMod val="75000"/>
                </a:schemeClr>
              </a:solidFill>
              <a:latin typeface="Gabriola" pitchFamily="82" charset="0"/>
              <a:cs typeface="Arial" pitchFamily="34"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8" name="Picture 7" descr="caremark.png"/>
          <p:cNvPicPr>
            <a:picLocks noChangeAspect="1"/>
          </p:cNvPicPr>
          <p:nvPr/>
        </p:nvPicPr>
        <p:blipFill>
          <a:blip r:embed="rId3" cstate="print">
            <a:lum bright="30000" contrast="30000"/>
          </a:blip>
          <a:stretch>
            <a:fillRect/>
          </a:stretch>
        </p:blipFill>
        <p:spPr>
          <a:xfrm rot="21212477">
            <a:off x="5862504" y="4167618"/>
            <a:ext cx="2372988" cy="1401662"/>
          </a:xfrm>
          <a:prstGeom prst="rect">
            <a:avLst/>
          </a:prstGeom>
          <a:ln w="28575">
            <a:solidFill>
              <a:schemeClr val="tx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53421" y="1306559"/>
            <a:ext cx="6199002" cy="3785652"/>
          </a:xfrm>
          <a:prstGeom prst="rect">
            <a:avLst/>
          </a:prstGeom>
          <a:noFill/>
        </p:spPr>
        <p:txBody>
          <a:bodyPr wrap="square" rtlCol="0">
            <a:spAutoFit/>
          </a:bodyPr>
          <a:lstStyle/>
          <a:p>
            <a:pPr lvl="0" fontAlgn="base">
              <a:spcBef>
                <a:spcPct val="0"/>
              </a:spcBef>
              <a:spcAft>
                <a:spcPct val="0"/>
              </a:spcAft>
            </a:pPr>
            <a:endParaRPr lang="en-US" sz="2000" dirty="0" smtClean="0">
              <a:solidFill>
                <a:schemeClr val="tx2"/>
              </a:solidFill>
              <a:latin typeface="Gabriola" pitchFamily="82" charset="0"/>
              <a:cs typeface="Arial" pitchFamily="34" charset="0"/>
            </a:endParaRPr>
          </a:p>
          <a:p>
            <a:r>
              <a:rPr lang="en-GB" sz="1200" dirty="0" smtClean="0">
                <a:solidFill>
                  <a:schemeClr val="tx2"/>
                </a:solidFill>
              </a:rPr>
              <a:t>Rachel's easy and professional delivery style has opened my eyes to the benefits of marketing my business via social media and specifically LinkedIn. </a:t>
            </a:r>
          </a:p>
          <a:p>
            <a:endParaRPr lang="en-GB" sz="1200" dirty="0" smtClean="0">
              <a:solidFill>
                <a:schemeClr val="tx2"/>
              </a:solidFill>
            </a:endParaRPr>
          </a:p>
          <a:p>
            <a:r>
              <a:rPr lang="en-GB" sz="1200" dirty="0" smtClean="0">
                <a:solidFill>
                  <a:schemeClr val="tx2"/>
                </a:solidFill>
              </a:rPr>
              <a:t>I recently attended one of Rachel's half day LinkedIn courses which I found to be both thorough, and unusually for training courses, delivered at pace. </a:t>
            </a:r>
          </a:p>
          <a:p>
            <a:endParaRPr lang="en-GB" sz="1200" dirty="0" smtClean="0">
              <a:solidFill>
                <a:schemeClr val="tx2"/>
              </a:solidFill>
            </a:endParaRPr>
          </a:p>
          <a:p>
            <a:r>
              <a:rPr lang="en-GB" sz="1200" dirty="0" smtClean="0">
                <a:solidFill>
                  <a:schemeClr val="tx2"/>
                </a:solidFill>
              </a:rPr>
              <a:t>The supporting content has enabled me to get on and create a valuable marketing tool. Thank you.</a:t>
            </a:r>
          </a:p>
          <a:p>
            <a:endParaRPr lang="en-GB" sz="1200" b="1" dirty="0" smtClean="0">
              <a:solidFill>
                <a:schemeClr val="tx2"/>
              </a:solidFill>
            </a:endParaRPr>
          </a:p>
          <a:p>
            <a:r>
              <a:rPr lang="en-GB" sz="1200" b="1" dirty="0" smtClean="0">
                <a:solidFill>
                  <a:schemeClr val="tx2"/>
                </a:solidFill>
              </a:rPr>
              <a:t>Adrian Barraclough | AKB Environmental Limited  </a:t>
            </a: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dirty="0">
              <a:solidFill>
                <a:schemeClr val="tx2"/>
              </a:solidFill>
              <a:latin typeface="Gabriola" pitchFamily="82" charset="0"/>
            </a:endParaRPr>
          </a:p>
        </p:txBody>
      </p:sp>
      <p:pic>
        <p:nvPicPr>
          <p:cNvPr id="9" name="Picture 8" descr="Adrian.png"/>
          <p:cNvPicPr>
            <a:picLocks noChangeAspect="1"/>
          </p:cNvPicPr>
          <p:nvPr/>
        </p:nvPicPr>
        <p:blipFill>
          <a:blip r:embed="rId3" cstate="print"/>
          <a:stretch>
            <a:fillRect/>
          </a:stretch>
        </p:blipFill>
        <p:spPr>
          <a:xfrm rot="21189277">
            <a:off x="6638797" y="3976499"/>
            <a:ext cx="1606845" cy="1532400"/>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29622" y="1690537"/>
            <a:ext cx="6199002" cy="3170099"/>
          </a:xfrm>
          <a:prstGeom prst="rect">
            <a:avLst/>
          </a:prstGeom>
          <a:noFill/>
        </p:spPr>
        <p:txBody>
          <a:bodyPr wrap="square" rtlCol="0">
            <a:spAutoFit/>
          </a:bodyPr>
          <a:lstStyle/>
          <a:p>
            <a:r>
              <a:rPr lang="en-GB" sz="1200" dirty="0" smtClean="0">
                <a:solidFill>
                  <a:schemeClr val="accent1">
                    <a:lumMod val="75000"/>
                  </a:schemeClr>
                </a:solidFill>
              </a:rPr>
              <a:t>I have just watched the training videos for the third viewing, not just because I enjoyed them but I didn’t take it all in due to the amount of great content Rachel has put into them.  </a:t>
            </a:r>
          </a:p>
          <a:p>
            <a:endParaRPr lang="en-GB" sz="1200" dirty="0" smtClean="0">
              <a:solidFill>
                <a:schemeClr val="accent1">
                  <a:lumMod val="75000"/>
                </a:schemeClr>
              </a:solidFill>
            </a:endParaRPr>
          </a:p>
          <a:p>
            <a:r>
              <a:rPr lang="en-GB" sz="1200" dirty="0" smtClean="0">
                <a:solidFill>
                  <a:schemeClr val="accent1">
                    <a:lumMod val="75000"/>
                  </a:schemeClr>
                </a:solidFill>
              </a:rPr>
              <a:t>I have been marketing on Facebook for a couple of years now and have been taught by the so called gurus but let me tell you in all honesty Rachel Moore could teach them a thing or two about Facebook marketing.  </a:t>
            </a:r>
          </a:p>
          <a:p>
            <a:endParaRPr lang="en-GB" sz="1200" dirty="0" smtClean="0">
              <a:solidFill>
                <a:schemeClr val="accent1">
                  <a:lumMod val="75000"/>
                </a:schemeClr>
              </a:solidFill>
            </a:endParaRPr>
          </a:p>
          <a:p>
            <a:r>
              <a:rPr lang="en-GB" sz="1200" dirty="0" smtClean="0">
                <a:solidFill>
                  <a:schemeClr val="accent1">
                    <a:lumMod val="75000"/>
                  </a:schemeClr>
                </a:solidFill>
              </a:rPr>
              <a:t>This product is the best training I have bought on Facebook.</a:t>
            </a:r>
          </a:p>
          <a:p>
            <a:endParaRPr lang="en-GB" sz="1200" b="1" dirty="0" smtClean="0">
              <a:solidFill>
                <a:schemeClr val="accent1">
                  <a:lumMod val="75000"/>
                </a:schemeClr>
              </a:solidFill>
            </a:endParaRPr>
          </a:p>
          <a:p>
            <a:r>
              <a:rPr lang="en-GB" sz="1200" b="1" dirty="0" smtClean="0">
                <a:solidFill>
                  <a:schemeClr val="accent1">
                    <a:lumMod val="75000"/>
                  </a:schemeClr>
                </a:solidFill>
              </a:rPr>
              <a:t>Kevan Cowley | Online Marketer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7" name="Picture 6" descr="Kevan.png"/>
          <p:cNvPicPr>
            <a:picLocks noChangeAspect="1"/>
          </p:cNvPicPr>
          <p:nvPr/>
        </p:nvPicPr>
        <p:blipFill>
          <a:blip r:embed="rId3" cstate="print"/>
          <a:stretch>
            <a:fillRect/>
          </a:stretch>
        </p:blipFill>
        <p:spPr>
          <a:xfrm rot="21160190">
            <a:off x="6988487" y="4166996"/>
            <a:ext cx="1295581" cy="1343213"/>
          </a:xfrm>
          <a:prstGeom prst="rect">
            <a:avLst/>
          </a:prstGeom>
          <a:ln w="28575">
            <a:solidFill>
              <a:schemeClr val="tx1"/>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53421" y="1675891"/>
            <a:ext cx="6199002" cy="3046988"/>
          </a:xfrm>
          <a:prstGeom prst="rect">
            <a:avLst/>
          </a:prstGeom>
          <a:noFill/>
        </p:spPr>
        <p:txBody>
          <a:bodyPr wrap="square" rtlCol="0">
            <a:spAutoFit/>
          </a:bodyPr>
          <a:lstStyle/>
          <a:p>
            <a:pPr lvl="0" fontAlgn="base">
              <a:spcBef>
                <a:spcPct val="0"/>
              </a:spcBef>
              <a:spcAft>
                <a:spcPct val="0"/>
              </a:spcAft>
            </a:pPr>
            <a:endParaRPr lang="en-US" sz="2000" dirty="0" smtClean="0">
              <a:solidFill>
                <a:schemeClr val="tx2"/>
              </a:solidFill>
              <a:latin typeface="Gabriola" pitchFamily="82" charset="0"/>
              <a:cs typeface="Arial" pitchFamily="34" charset="0"/>
            </a:endParaRPr>
          </a:p>
          <a:p>
            <a:r>
              <a:rPr lang="en-GB" sz="1200" dirty="0" smtClean="0">
                <a:solidFill>
                  <a:schemeClr val="tx2"/>
                </a:solidFill>
              </a:rPr>
              <a:t>Fantastic Blogging workshop with Rachel today! Rachel is so accommodating and really helped with the specifics I needed to get to grips with. And the amount of tips I have come away with alone would make it worth it, an absolute bargain! Really looking forward to getting started on the blogging. Thank you Rachel</a:t>
            </a:r>
          </a:p>
          <a:p>
            <a:endParaRPr lang="en-GB" sz="1200" b="1" dirty="0" smtClean="0">
              <a:solidFill>
                <a:schemeClr val="tx2"/>
              </a:solidFill>
            </a:endParaRPr>
          </a:p>
          <a:p>
            <a:r>
              <a:rPr lang="en-GB" sz="1200" b="1" dirty="0" smtClean="0">
                <a:solidFill>
                  <a:schemeClr val="accent1">
                    <a:lumMod val="75000"/>
                  </a:schemeClr>
                </a:solidFill>
              </a:rPr>
              <a:t>Hayley McAllister | She Loves York &amp; Harrogate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9" name="Picture 8" descr="Hayley.png"/>
          <p:cNvPicPr>
            <a:picLocks noChangeAspect="1"/>
          </p:cNvPicPr>
          <p:nvPr/>
        </p:nvPicPr>
        <p:blipFill>
          <a:blip r:embed="rId3" cstate="print"/>
          <a:stretch>
            <a:fillRect/>
          </a:stretch>
        </p:blipFill>
        <p:spPr>
          <a:xfrm rot="21214055">
            <a:off x="6395207" y="4212920"/>
            <a:ext cx="1828259" cy="1363207"/>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01745" y="952315"/>
            <a:ext cx="6199002" cy="4955203"/>
          </a:xfrm>
          <a:prstGeom prst="rect">
            <a:avLst/>
          </a:prstGeom>
          <a:noFill/>
        </p:spPr>
        <p:txBody>
          <a:bodyPr wrap="square" rtlCol="0">
            <a:spAutoFit/>
          </a:bodyPr>
          <a:lstStyle/>
          <a:p>
            <a:pPr lvl="0" fontAlgn="base">
              <a:spcBef>
                <a:spcPct val="0"/>
              </a:spcBef>
              <a:spcAft>
                <a:spcPct val="0"/>
              </a:spcAft>
            </a:pPr>
            <a:endParaRPr lang="en-US" sz="2000" dirty="0" smtClean="0">
              <a:solidFill>
                <a:schemeClr val="tx2"/>
              </a:solidFill>
              <a:latin typeface="Gabriola" pitchFamily="82" charset="0"/>
              <a:cs typeface="Arial" pitchFamily="34" charset="0"/>
            </a:endParaRPr>
          </a:p>
          <a:p>
            <a:endParaRPr lang="en-GB" sz="2000" dirty="0" smtClean="0">
              <a:solidFill>
                <a:schemeClr val="tx2"/>
              </a:solidFill>
              <a:latin typeface="Gabriola" pitchFamily="82" charset="0"/>
            </a:endParaRPr>
          </a:p>
          <a:p>
            <a:endParaRPr lang="en-GB" sz="2000" dirty="0" smtClean="0">
              <a:solidFill>
                <a:schemeClr val="tx2"/>
              </a:solidFill>
              <a:latin typeface="Gabriola" pitchFamily="82" charset="0"/>
            </a:endParaRPr>
          </a:p>
          <a:p>
            <a:endParaRPr lang="en-GB" sz="1200" dirty="0" smtClean="0">
              <a:solidFill>
                <a:schemeClr val="tx2"/>
              </a:solidFill>
            </a:endParaRPr>
          </a:p>
          <a:p>
            <a:r>
              <a:rPr lang="en-GB" sz="1200" dirty="0" smtClean="0">
                <a:solidFill>
                  <a:schemeClr val="tx2"/>
                </a:solidFill>
              </a:rPr>
              <a:t>I highly recommend Rachel for social media training, I took advantage of the fact that Rachel provides 1-2-1 training as well as a variety of workshops, it is great to have options and I found the time spent with her has been really effective and great value. </a:t>
            </a:r>
          </a:p>
          <a:p>
            <a:endParaRPr lang="en-GB" sz="1200" dirty="0" smtClean="0">
              <a:solidFill>
                <a:schemeClr val="tx2"/>
              </a:solidFill>
            </a:endParaRPr>
          </a:p>
          <a:p>
            <a:r>
              <a:rPr lang="en-GB" sz="1200" dirty="0" smtClean="0">
                <a:solidFill>
                  <a:schemeClr val="tx2"/>
                </a:solidFill>
              </a:rPr>
              <a:t>Rachel has a way of explaining things that make it easy and instils confidence. Her help in coming up with ideas and the best way to present yourself adds value to the experience. </a:t>
            </a:r>
          </a:p>
          <a:p>
            <a:endParaRPr lang="en-GB" sz="1200" dirty="0" smtClean="0">
              <a:solidFill>
                <a:schemeClr val="tx2"/>
              </a:solidFill>
            </a:endParaRPr>
          </a:p>
          <a:p>
            <a:r>
              <a:rPr lang="en-GB" sz="1200" dirty="0" smtClean="0">
                <a:solidFill>
                  <a:schemeClr val="tx2"/>
                </a:solidFill>
              </a:rPr>
              <a:t>Rachel is fun to work with and I found our sessions both rewarding and relaxing, I recommend anyone to check out what Rachel has to offer because we don’t know what we don’t know and in my opinion the best way is to learn is from an expert</a:t>
            </a:r>
          </a:p>
          <a:p>
            <a:endParaRPr lang="en-GB" sz="1200" b="1" dirty="0" smtClean="0">
              <a:solidFill>
                <a:schemeClr val="tx2"/>
              </a:solidFill>
            </a:endParaRPr>
          </a:p>
          <a:p>
            <a:r>
              <a:rPr lang="en-GB" sz="1200" b="1" dirty="0" smtClean="0">
                <a:solidFill>
                  <a:schemeClr val="tx2"/>
                </a:solidFill>
              </a:rPr>
              <a:t>Sally Steedman | Freedom Business Services  </a:t>
            </a: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dirty="0">
              <a:solidFill>
                <a:schemeClr val="tx2"/>
              </a:solidFill>
              <a:latin typeface="Gabriola" pitchFamily="82" charset="0"/>
            </a:endParaRPr>
          </a:p>
        </p:txBody>
      </p:sp>
      <p:pic>
        <p:nvPicPr>
          <p:cNvPr id="7" name="Picture 6" descr="Sally.png"/>
          <p:cNvPicPr>
            <a:picLocks noChangeAspect="1"/>
          </p:cNvPicPr>
          <p:nvPr/>
        </p:nvPicPr>
        <p:blipFill>
          <a:blip r:embed="rId3" cstate="print"/>
          <a:stretch>
            <a:fillRect/>
          </a:stretch>
        </p:blipFill>
        <p:spPr>
          <a:xfrm rot="21216014">
            <a:off x="7069452" y="4484809"/>
            <a:ext cx="1233129" cy="1128500"/>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53421" y="1306561"/>
            <a:ext cx="6199002" cy="3785652"/>
          </a:xfrm>
          <a:prstGeom prst="rect">
            <a:avLst/>
          </a:prstGeom>
          <a:noFill/>
        </p:spPr>
        <p:txBody>
          <a:bodyPr wrap="square" rtlCol="0">
            <a:spAutoFit/>
          </a:bodyPr>
          <a:lstStyle/>
          <a:p>
            <a:pPr lvl="0" fontAlgn="base">
              <a:spcBef>
                <a:spcPct val="0"/>
              </a:spcBef>
              <a:spcAft>
                <a:spcPct val="0"/>
              </a:spcAft>
            </a:pPr>
            <a:endParaRPr lang="en-US" sz="2000" dirty="0" smtClean="0">
              <a:solidFill>
                <a:schemeClr val="tx2"/>
              </a:solidFill>
              <a:latin typeface="Gabriola" pitchFamily="82" charset="0"/>
              <a:cs typeface="Arial" pitchFamily="34" charset="0"/>
            </a:endParaRPr>
          </a:p>
          <a:p>
            <a:r>
              <a:rPr lang="en-GB" sz="1200" dirty="0" smtClean="0">
                <a:solidFill>
                  <a:schemeClr val="tx2"/>
                </a:solidFill>
              </a:rPr>
              <a:t>Rachel held a LinkedIn workshop at our offices. This workshop allowed everyone to readdress their LinkedIn profile and think about putting a strategy in place to start being more proactive on this platform. </a:t>
            </a:r>
          </a:p>
          <a:p>
            <a:endParaRPr lang="en-GB" sz="1200" dirty="0" smtClean="0">
              <a:solidFill>
                <a:schemeClr val="tx2"/>
              </a:solidFill>
            </a:endParaRPr>
          </a:p>
          <a:p>
            <a:r>
              <a:rPr lang="en-GB" sz="1200" dirty="0" smtClean="0">
                <a:solidFill>
                  <a:schemeClr val="tx2"/>
                </a:solidFill>
              </a:rPr>
              <a:t>As always Rachel delivers a knowledgeable, clear and concise programme. She ran the workshop at a pace that allowed every person attending to get the most out of the time they were there. The bonus was that Rachel gave us lots of hints and top tips for future application. It was personally a great refresher for me. Thank you, Rachel for yet another excellent workshop.</a:t>
            </a:r>
          </a:p>
          <a:p>
            <a:endParaRPr lang="en-GB" sz="1200" b="1" dirty="0" smtClean="0">
              <a:solidFill>
                <a:schemeClr val="tx2"/>
              </a:solidFill>
            </a:endParaRPr>
          </a:p>
          <a:p>
            <a:r>
              <a:rPr lang="en-GB" sz="1200" b="1" dirty="0" smtClean="0">
                <a:solidFill>
                  <a:schemeClr val="tx2"/>
                </a:solidFill>
              </a:rPr>
              <a:t>Michelle Crowther | Crowther Accountants  </a:t>
            </a: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b="1" dirty="0" smtClean="0">
              <a:solidFill>
                <a:schemeClr val="tx2"/>
              </a:solidFill>
              <a:latin typeface="Gabriola" pitchFamily="82" charset="0"/>
            </a:endParaRPr>
          </a:p>
          <a:p>
            <a:endParaRPr lang="en-GB" sz="2000" dirty="0">
              <a:solidFill>
                <a:schemeClr val="tx2"/>
              </a:solidFill>
              <a:latin typeface="Gabriola" pitchFamily="82" charset="0"/>
            </a:endParaRPr>
          </a:p>
        </p:txBody>
      </p:sp>
      <p:pic>
        <p:nvPicPr>
          <p:cNvPr id="7" name="Picture 6" descr="Michelle_001.png"/>
          <p:cNvPicPr>
            <a:picLocks noChangeAspect="1"/>
          </p:cNvPicPr>
          <p:nvPr/>
        </p:nvPicPr>
        <p:blipFill>
          <a:blip r:embed="rId3" cstate="print"/>
          <a:stretch>
            <a:fillRect/>
          </a:stretch>
        </p:blipFill>
        <p:spPr>
          <a:xfrm rot="21253968">
            <a:off x="6919271" y="4253925"/>
            <a:ext cx="1317181" cy="1285819"/>
          </a:xfrm>
          <a:prstGeom prst="rect">
            <a:avLst/>
          </a:prstGeom>
          <a:ln w="38100">
            <a:solidFill>
              <a:schemeClr val="tx1"/>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53012" y="1840700"/>
            <a:ext cx="6199002" cy="2123658"/>
          </a:xfrm>
          <a:prstGeom prst="rect">
            <a:avLst/>
          </a:prstGeom>
          <a:noFill/>
        </p:spPr>
        <p:txBody>
          <a:bodyPr wrap="square" rtlCol="0">
            <a:spAutoFit/>
          </a:bodyPr>
          <a:lstStyle/>
          <a:p>
            <a:r>
              <a:rPr lang="en-GB" sz="1200" dirty="0" smtClean="0">
                <a:solidFill>
                  <a:schemeClr val="accent1">
                    <a:lumMod val="75000"/>
                  </a:schemeClr>
                </a:solidFill>
              </a:rPr>
              <a:t>Like the Rachel’s LinkedIn workshop that I did before Christmas, the Rachel’s Facebook workshop last week was superb. </a:t>
            </a:r>
          </a:p>
          <a:p>
            <a:endParaRPr lang="en-GB" sz="1200" dirty="0" smtClean="0">
              <a:solidFill>
                <a:schemeClr val="accent1">
                  <a:lumMod val="75000"/>
                </a:schemeClr>
              </a:solidFill>
            </a:endParaRPr>
          </a:p>
          <a:p>
            <a:r>
              <a:rPr lang="en-GB" sz="1200" dirty="0" smtClean="0">
                <a:solidFill>
                  <a:schemeClr val="accent1">
                    <a:lumMod val="75000"/>
                  </a:schemeClr>
                </a:solidFill>
              </a:rPr>
              <a:t>She has a knack of pitching the content to meet the various levels of the people on the course and ensuring that  no one feels left behind yet everybody learns lots.  </a:t>
            </a:r>
          </a:p>
          <a:p>
            <a:endParaRPr lang="en-GB" sz="1200" dirty="0" smtClean="0">
              <a:solidFill>
                <a:schemeClr val="accent1">
                  <a:lumMod val="75000"/>
                </a:schemeClr>
              </a:solidFill>
            </a:endParaRPr>
          </a:p>
          <a:p>
            <a:r>
              <a:rPr lang="en-GB" sz="1200" dirty="0" smtClean="0">
                <a:solidFill>
                  <a:schemeClr val="accent1">
                    <a:lumMod val="75000"/>
                  </a:schemeClr>
                </a:solidFill>
              </a:rPr>
              <a:t>It is impossible to go on one of Rachel’s courses and </a:t>
            </a:r>
          </a:p>
          <a:p>
            <a:r>
              <a:rPr lang="en-GB" sz="1200" dirty="0" smtClean="0">
                <a:solidFill>
                  <a:schemeClr val="accent1">
                    <a:lumMod val="75000"/>
                  </a:schemeClr>
                </a:solidFill>
              </a:rPr>
              <a:t>not feel as though you have </a:t>
            </a:r>
          </a:p>
          <a:p>
            <a:r>
              <a:rPr lang="en-GB" sz="1200" dirty="0" smtClean="0">
                <a:solidFill>
                  <a:schemeClr val="accent1">
                    <a:lumMod val="75000"/>
                  </a:schemeClr>
                </a:solidFill>
              </a:rPr>
              <a:t>great value for money. </a:t>
            </a:r>
          </a:p>
          <a:p>
            <a:endParaRPr lang="en-GB" sz="1200" b="1" dirty="0" smtClean="0">
              <a:solidFill>
                <a:schemeClr val="accent1">
                  <a:lumMod val="75000"/>
                </a:schemeClr>
              </a:solidFill>
            </a:endParaRPr>
          </a:p>
          <a:p>
            <a:r>
              <a:rPr lang="en-GB" sz="1200" b="1" dirty="0" smtClean="0">
                <a:solidFill>
                  <a:schemeClr val="accent1">
                    <a:lumMod val="75000"/>
                  </a:schemeClr>
                </a:solidFill>
              </a:rPr>
              <a:t>Bill Anderson | </a:t>
            </a:r>
            <a:r>
              <a:rPr lang="en-GB" sz="1200" b="1" dirty="0" err="1" smtClean="0">
                <a:solidFill>
                  <a:schemeClr val="accent1">
                    <a:lumMod val="75000"/>
                  </a:schemeClr>
                </a:solidFill>
              </a:rPr>
              <a:t>Puravent</a:t>
            </a:r>
            <a:r>
              <a:rPr lang="en-GB" sz="1200" b="1" dirty="0" smtClean="0">
                <a:solidFill>
                  <a:schemeClr val="accent1">
                    <a:lumMod val="75000"/>
                  </a:schemeClr>
                </a:solidFill>
              </a:rPr>
              <a:t>  </a:t>
            </a:r>
            <a:endParaRPr lang="en-GB" sz="1200" dirty="0">
              <a:solidFill>
                <a:srgbClr val="000066"/>
              </a:solidFill>
            </a:endParaRPr>
          </a:p>
        </p:txBody>
      </p:sp>
      <p:pic>
        <p:nvPicPr>
          <p:cNvPr id="7" name="Picture 6" descr="Bill Anderson testimonial image.png"/>
          <p:cNvPicPr>
            <a:picLocks noChangeAspect="1"/>
          </p:cNvPicPr>
          <p:nvPr/>
        </p:nvPicPr>
        <p:blipFill>
          <a:blip r:embed="rId3" cstate="print"/>
          <a:stretch>
            <a:fillRect/>
          </a:stretch>
        </p:blipFill>
        <p:spPr>
          <a:xfrm rot="21198398">
            <a:off x="6571378" y="3904378"/>
            <a:ext cx="1720019" cy="172001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53012" y="1779144"/>
            <a:ext cx="6199002" cy="2246769"/>
          </a:xfrm>
          <a:prstGeom prst="rect">
            <a:avLst/>
          </a:prstGeom>
          <a:noFill/>
        </p:spPr>
        <p:txBody>
          <a:bodyPr wrap="square" rtlCol="0">
            <a:spAutoFit/>
          </a:bodyPr>
          <a:lstStyle/>
          <a:p>
            <a:r>
              <a:rPr lang="en-GB" sz="1200" dirty="0" smtClean="0">
                <a:solidFill>
                  <a:schemeClr val="tx2"/>
                </a:solidFill>
              </a:rPr>
              <a:t>Had a two hour 1-2-1 training session with Rachel on Facebook. </a:t>
            </a:r>
          </a:p>
          <a:p>
            <a:endParaRPr lang="en-GB" sz="1200" dirty="0" smtClean="0">
              <a:solidFill>
                <a:schemeClr val="tx2"/>
              </a:solidFill>
            </a:endParaRPr>
          </a:p>
          <a:p>
            <a:r>
              <a:rPr lang="en-GB" sz="1200" dirty="0" smtClean="0">
                <a:solidFill>
                  <a:schemeClr val="tx2"/>
                </a:solidFill>
              </a:rPr>
              <a:t>Who knew there was so much you could do on it for your business?  </a:t>
            </a:r>
          </a:p>
          <a:p>
            <a:r>
              <a:rPr lang="en-GB" sz="1200" dirty="0" smtClean="0">
                <a:solidFill>
                  <a:schemeClr val="tx2"/>
                </a:solidFill>
              </a:rPr>
              <a:t>Well, you will if you have a session with her.  </a:t>
            </a:r>
          </a:p>
          <a:p>
            <a:endParaRPr lang="en-GB" sz="1200" dirty="0" smtClean="0">
              <a:solidFill>
                <a:schemeClr val="tx2"/>
              </a:solidFill>
            </a:endParaRPr>
          </a:p>
          <a:p>
            <a:r>
              <a:rPr lang="en-GB" sz="1200" dirty="0" smtClean="0">
                <a:solidFill>
                  <a:schemeClr val="tx2"/>
                </a:solidFill>
              </a:rPr>
              <a:t>Excellent training, friendly and Rachel tailored it towards my industry.  </a:t>
            </a:r>
          </a:p>
          <a:p>
            <a:endParaRPr lang="en-GB" sz="1200" dirty="0" smtClean="0">
              <a:solidFill>
                <a:schemeClr val="tx2"/>
              </a:solidFill>
            </a:endParaRPr>
          </a:p>
          <a:p>
            <a:r>
              <a:rPr lang="en-GB" sz="1200" dirty="0" smtClean="0">
                <a:solidFill>
                  <a:schemeClr val="tx2"/>
                </a:solidFill>
              </a:rPr>
              <a:t>Would recommend.</a:t>
            </a:r>
          </a:p>
          <a:p>
            <a:endParaRPr lang="en-GB" sz="1200" b="1" dirty="0" smtClean="0">
              <a:solidFill>
                <a:schemeClr val="tx2"/>
              </a:solidFill>
            </a:endParaRPr>
          </a:p>
          <a:p>
            <a:r>
              <a:rPr lang="en-GB" sz="1200" b="1" dirty="0" smtClean="0">
                <a:solidFill>
                  <a:schemeClr val="tx2"/>
                </a:solidFill>
              </a:rPr>
              <a:t>Janine Kot | U recruit </a:t>
            </a:r>
            <a:endParaRPr lang="en-GB" sz="1200" b="1" dirty="0" smtClean="0">
              <a:solidFill>
                <a:schemeClr val="accent1">
                  <a:lumMod val="75000"/>
                </a:schemeClr>
              </a:solidFill>
            </a:endParaRPr>
          </a:p>
          <a:p>
            <a:endParaRPr lang="en-GB" sz="2000" dirty="0">
              <a:solidFill>
                <a:srgbClr val="000066"/>
              </a:solidFill>
              <a:latin typeface="Gabriola" pitchFamily="82" charset="0"/>
            </a:endParaRPr>
          </a:p>
        </p:txBody>
      </p:sp>
      <p:pic>
        <p:nvPicPr>
          <p:cNvPr id="9" name="Picture 8" descr="janine.png"/>
          <p:cNvPicPr>
            <a:picLocks noChangeAspect="1"/>
          </p:cNvPicPr>
          <p:nvPr/>
        </p:nvPicPr>
        <p:blipFill>
          <a:blip r:embed="rId3" cstate="print"/>
          <a:stretch>
            <a:fillRect/>
          </a:stretch>
        </p:blipFill>
        <p:spPr>
          <a:xfrm rot="21198340">
            <a:off x="6786292" y="4119055"/>
            <a:ext cx="1466302" cy="1470177"/>
          </a:xfrm>
          <a:prstGeom prst="rect">
            <a:avLst/>
          </a:prstGeom>
          <a:ln w="28575">
            <a:solidFill>
              <a:schemeClr val="tx1"/>
            </a:solid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53012" y="1686812"/>
            <a:ext cx="6199002" cy="2431435"/>
          </a:xfrm>
          <a:prstGeom prst="rect">
            <a:avLst/>
          </a:prstGeom>
          <a:noFill/>
        </p:spPr>
        <p:txBody>
          <a:bodyPr wrap="square" rtlCol="0">
            <a:spAutoFit/>
          </a:bodyPr>
          <a:lstStyle/>
          <a:p>
            <a:r>
              <a:rPr lang="en-GB" sz="1200" dirty="0" smtClean="0">
                <a:solidFill>
                  <a:schemeClr val="tx2"/>
                </a:solidFill>
              </a:rPr>
              <a:t>Exceeded all my expectations on my Facebook training course today with Rachel. </a:t>
            </a:r>
          </a:p>
          <a:p>
            <a:endParaRPr lang="en-GB" sz="1200" dirty="0" smtClean="0">
              <a:solidFill>
                <a:schemeClr val="tx2"/>
              </a:solidFill>
            </a:endParaRPr>
          </a:p>
          <a:p>
            <a:r>
              <a:rPr lang="en-GB" sz="1200" dirty="0" smtClean="0">
                <a:solidFill>
                  <a:schemeClr val="tx2"/>
                </a:solidFill>
              </a:rPr>
              <a:t>Not only did I have all my questions answered but I learnt so much more. </a:t>
            </a:r>
          </a:p>
          <a:p>
            <a:endParaRPr lang="en-GB" sz="1200" dirty="0" smtClean="0">
              <a:solidFill>
                <a:schemeClr val="tx2"/>
              </a:solidFill>
            </a:endParaRPr>
          </a:p>
          <a:p>
            <a:r>
              <a:rPr lang="en-GB" sz="1200" dirty="0" smtClean="0">
                <a:solidFill>
                  <a:schemeClr val="tx2"/>
                </a:solidFill>
              </a:rPr>
              <a:t>Her style of teaching was very knowledgeable and professional in its delivery and this, coupled with Rachel's </a:t>
            </a:r>
          </a:p>
          <a:p>
            <a:r>
              <a:rPr lang="en-GB" sz="1200" dirty="0" smtClean="0">
                <a:solidFill>
                  <a:schemeClr val="tx2"/>
                </a:solidFill>
              </a:rPr>
              <a:t>personal and flexible approach made for </a:t>
            </a:r>
          </a:p>
          <a:p>
            <a:r>
              <a:rPr lang="en-GB" sz="1200" dirty="0" smtClean="0">
                <a:solidFill>
                  <a:schemeClr val="tx2"/>
                </a:solidFill>
              </a:rPr>
              <a:t>an excellent day. </a:t>
            </a:r>
          </a:p>
          <a:p>
            <a:endParaRPr lang="en-GB" sz="1200" dirty="0" smtClean="0">
              <a:solidFill>
                <a:schemeClr val="tx2"/>
              </a:solidFill>
            </a:endParaRPr>
          </a:p>
          <a:p>
            <a:r>
              <a:rPr lang="en-GB" sz="1200" dirty="0" smtClean="0">
                <a:solidFill>
                  <a:schemeClr val="tx2"/>
                </a:solidFill>
              </a:rPr>
              <a:t>Thank you.</a:t>
            </a:r>
          </a:p>
          <a:p>
            <a:r>
              <a:rPr lang="en-GB" sz="1200" b="1" dirty="0" smtClean="0">
                <a:solidFill>
                  <a:schemeClr val="tx2"/>
                </a:solidFill>
              </a:rPr>
              <a:t>Nicola Hulme | Simply Stitch </a:t>
            </a:r>
          </a:p>
          <a:p>
            <a:endParaRPr lang="en-GB" sz="2000" dirty="0">
              <a:solidFill>
                <a:srgbClr val="000066"/>
              </a:solidFill>
              <a:latin typeface="Gabriola" pitchFamily="82" charset="0"/>
            </a:endParaRPr>
          </a:p>
        </p:txBody>
      </p:sp>
      <p:pic>
        <p:nvPicPr>
          <p:cNvPr id="7" name="Picture 6" descr="Sewing.PNG"/>
          <p:cNvPicPr>
            <a:picLocks noChangeAspect="1"/>
          </p:cNvPicPr>
          <p:nvPr/>
        </p:nvPicPr>
        <p:blipFill>
          <a:blip r:embed="rId3" cstate="print"/>
          <a:stretch>
            <a:fillRect/>
          </a:stretch>
        </p:blipFill>
        <p:spPr>
          <a:xfrm rot="21208157">
            <a:off x="6806828" y="3736599"/>
            <a:ext cx="1495595" cy="186538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10426" y="1601483"/>
            <a:ext cx="6199002" cy="1692771"/>
          </a:xfrm>
          <a:prstGeom prst="rect">
            <a:avLst/>
          </a:prstGeom>
          <a:noFill/>
        </p:spPr>
        <p:txBody>
          <a:bodyPr wrap="square" rtlCol="0">
            <a:spAutoFit/>
          </a:bodyPr>
          <a:lstStyle/>
          <a:p>
            <a:r>
              <a:rPr lang="en-GB" sz="1200" dirty="0" smtClean="0">
                <a:solidFill>
                  <a:schemeClr val="accent1">
                    <a:lumMod val="75000"/>
                  </a:schemeClr>
                </a:solidFill>
              </a:rPr>
              <a:t>Many thanks to Rachel Moore for some great training on a variety of social media applications.  Hootsuite was particularly useful and some of her advice on LinkedIn was brilliant.  </a:t>
            </a:r>
          </a:p>
          <a:p>
            <a:endParaRPr lang="en-GB" sz="1200" dirty="0" smtClean="0">
              <a:solidFill>
                <a:schemeClr val="accent1">
                  <a:lumMod val="75000"/>
                </a:schemeClr>
              </a:solidFill>
            </a:endParaRPr>
          </a:p>
          <a:p>
            <a:r>
              <a:rPr lang="en-GB" sz="1200" dirty="0" smtClean="0">
                <a:solidFill>
                  <a:schemeClr val="accent1">
                    <a:lumMod val="75000"/>
                  </a:schemeClr>
                </a:solidFill>
              </a:rPr>
              <a:t>Many thanks Rachel</a:t>
            </a:r>
          </a:p>
          <a:p>
            <a:endParaRPr lang="en-GB" sz="1200" dirty="0" smtClean="0">
              <a:solidFill>
                <a:schemeClr val="tx2"/>
              </a:solidFill>
            </a:endParaRPr>
          </a:p>
          <a:p>
            <a:r>
              <a:rPr lang="en-GB" sz="1200" dirty="0" smtClean="0">
                <a:solidFill>
                  <a:schemeClr val="tx2"/>
                </a:solidFill>
              </a:rPr>
              <a:t>Thank you.</a:t>
            </a:r>
          </a:p>
          <a:p>
            <a:r>
              <a:rPr lang="en-GB" sz="1200" b="1" dirty="0" smtClean="0">
                <a:solidFill>
                  <a:schemeClr val="tx2"/>
                </a:solidFill>
              </a:rPr>
              <a:t>Jonathan  Wurr | Look Up Consulting  </a:t>
            </a:r>
          </a:p>
          <a:p>
            <a:endParaRPr lang="en-GB" sz="2000" dirty="0">
              <a:solidFill>
                <a:srgbClr val="000066"/>
              </a:solidFill>
              <a:latin typeface="Gabriola" pitchFamily="82" charset="0"/>
            </a:endParaRPr>
          </a:p>
        </p:txBody>
      </p:sp>
      <p:pic>
        <p:nvPicPr>
          <p:cNvPr id="7" name="Picture 6" descr="Jonathan_Wurr.png"/>
          <p:cNvPicPr>
            <a:picLocks noChangeAspect="1"/>
          </p:cNvPicPr>
          <p:nvPr/>
        </p:nvPicPr>
        <p:blipFill>
          <a:blip r:embed="rId3" cstate="print"/>
          <a:stretch>
            <a:fillRect/>
          </a:stretch>
        </p:blipFill>
        <p:spPr>
          <a:xfrm rot="21226685">
            <a:off x="6997977" y="4238370"/>
            <a:ext cx="1247896" cy="1312222"/>
          </a:xfrm>
          <a:prstGeom prst="rect">
            <a:avLst/>
          </a:prstGeom>
          <a:ln w="28575">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672883" y="1476343"/>
            <a:ext cx="6199002" cy="2677656"/>
          </a:xfrm>
          <a:prstGeom prst="rect">
            <a:avLst/>
          </a:prstGeom>
          <a:noFill/>
        </p:spPr>
        <p:txBody>
          <a:bodyPr wrap="square" rtlCol="0">
            <a:spAutoFit/>
          </a:bodyPr>
          <a:lstStyle/>
          <a:p>
            <a:r>
              <a:rPr lang="en-GB" sz="1200" dirty="0" smtClean="0">
                <a:solidFill>
                  <a:schemeClr val="accent1">
                    <a:lumMod val="75000"/>
                  </a:schemeClr>
                </a:solidFill>
              </a:rPr>
              <a:t>Thanks for a great workshop today on Mailchimp Rachel.  It has mystified me for years and stopped me getting my lists and newsletters in order.  </a:t>
            </a:r>
          </a:p>
          <a:p>
            <a:endParaRPr lang="en-GB" sz="1200" dirty="0" smtClean="0">
              <a:solidFill>
                <a:schemeClr val="accent1">
                  <a:lumMod val="75000"/>
                </a:schemeClr>
              </a:solidFill>
            </a:endParaRPr>
          </a:p>
          <a:p>
            <a:r>
              <a:rPr lang="en-GB" sz="1200" dirty="0" smtClean="0">
                <a:solidFill>
                  <a:schemeClr val="accent1">
                    <a:lumMod val="75000"/>
                  </a:schemeClr>
                </a:solidFill>
              </a:rPr>
              <a:t>Well, no more excuses for me – you made the session easy to understand, fun and effective.  Now </a:t>
            </a:r>
            <a:r>
              <a:rPr lang="en-GB" sz="1200" dirty="0" err="1" smtClean="0">
                <a:solidFill>
                  <a:schemeClr val="accent1">
                    <a:lumMod val="75000"/>
                  </a:schemeClr>
                </a:solidFill>
              </a:rPr>
              <a:t>i</a:t>
            </a:r>
            <a:r>
              <a:rPr lang="en-GB" sz="1200" dirty="0" smtClean="0">
                <a:solidFill>
                  <a:schemeClr val="accent1">
                    <a:lumMod val="75000"/>
                  </a:schemeClr>
                </a:solidFill>
              </a:rPr>
              <a:t> feel confident and eager to have a go.  </a:t>
            </a:r>
          </a:p>
          <a:p>
            <a:endParaRPr lang="en-GB" sz="1200" dirty="0" smtClean="0">
              <a:solidFill>
                <a:schemeClr val="accent1">
                  <a:lumMod val="75000"/>
                </a:schemeClr>
              </a:solidFill>
            </a:endParaRPr>
          </a:p>
          <a:p>
            <a:r>
              <a:rPr lang="en-GB" sz="1200" dirty="0" smtClean="0">
                <a:solidFill>
                  <a:schemeClr val="accent1">
                    <a:lumMod val="75000"/>
                  </a:schemeClr>
                </a:solidFill>
              </a:rPr>
              <a:t>Thank you so much Emmy – x –</a:t>
            </a:r>
          </a:p>
          <a:p>
            <a:endParaRPr lang="en-GB" sz="1200" dirty="0" smtClean="0">
              <a:solidFill>
                <a:schemeClr val="accent1">
                  <a:lumMod val="75000"/>
                </a:schemeClr>
              </a:solidFill>
            </a:endParaRPr>
          </a:p>
          <a:p>
            <a:r>
              <a:rPr lang="en-GB" sz="1200" b="1" dirty="0" smtClean="0">
                <a:solidFill>
                  <a:schemeClr val="accent1">
                    <a:lumMod val="75000"/>
                  </a:schemeClr>
                </a:solidFill>
              </a:rPr>
              <a:t>Emmy Yeadon | Emmy Yeadon Associates  </a:t>
            </a:r>
          </a:p>
          <a:p>
            <a:pPr lvl="0" eaLnBrk="0" fontAlgn="base" hangingPunct="0">
              <a:spcBef>
                <a:spcPct val="0"/>
              </a:spcBef>
              <a:spcAft>
                <a:spcPct val="0"/>
              </a:spcAft>
            </a:pPr>
            <a:endParaRPr lang="en-GB" sz="2000" dirty="0" smtClean="0">
              <a:solidFill>
                <a:schemeClr val="accent1">
                  <a:lumMod val="75000"/>
                </a:schemeClr>
              </a:solidFill>
              <a:latin typeface="Gabriola" pitchFamily="82" charset="0"/>
              <a:cs typeface="Arial" pitchFamily="34"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6" name="Picture 5" descr="emmy.png"/>
          <p:cNvPicPr>
            <a:picLocks noChangeAspect="1"/>
          </p:cNvPicPr>
          <p:nvPr/>
        </p:nvPicPr>
        <p:blipFill>
          <a:blip r:embed="rId3" cstate="print"/>
          <a:stretch>
            <a:fillRect/>
          </a:stretch>
        </p:blipFill>
        <p:spPr>
          <a:xfrm rot="21209902">
            <a:off x="6819203" y="4067705"/>
            <a:ext cx="1414204" cy="1508170"/>
          </a:xfrm>
          <a:prstGeom prst="rect">
            <a:avLst/>
          </a:prstGeom>
          <a:ln w="28575">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16868" y="1555722"/>
            <a:ext cx="6199002" cy="1754326"/>
          </a:xfrm>
          <a:prstGeom prst="rect">
            <a:avLst/>
          </a:prstGeom>
          <a:noFill/>
        </p:spPr>
        <p:txBody>
          <a:bodyPr wrap="square" rtlCol="0">
            <a:spAutoFit/>
          </a:bodyPr>
          <a:lstStyle/>
          <a:p>
            <a:r>
              <a:rPr lang="en-GB" sz="1200" dirty="0" smtClean="0">
                <a:solidFill>
                  <a:schemeClr val="tx2"/>
                </a:solidFill>
              </a:rPr>
              <a:t>Absolutely brilliant training.</a:t>
            </a:r>
          </a:p>
          <a:p>
            <a:r>
              <a:rPr lang="en-GB" sz="1200" dirty="0" smtClean="0">
                <a:solidFill>
                  <a:schemeClr val="tx2"/>
                </a:solidFill>
              </a:rPr>
              <a:t> </a:t>
            </a:r>
          </a:p>
          <a:p>
            <a:r>
              <a:rPr lang="en-GB" sz="1200" dirty="0" smtClean="0">
                <a:solidFill>
                  <a:schemeClr val="tx2"/>
                </a:solidFill>
              </a:rPr>
              <a:t>Highly recommend using Rachel. </a:t>
            </a:r>
          </a:p>
          <a:p>
            <a:r>
              <a:rPr lang="en-GB" sz="1200" dirty="0" smtClean="0">
                <a:solidFill>
                  <a:schemeClr val="tx2"/>
                </a:solidFill>
              </a:rPr>
              <a:t>The training was well delivered in a way that was understandable. Will be putting it to good use at work. </a:t>
            </a:r>
          </a:p>
          <a:p>
            <a:endParaRPr lang="en-GB" sz="1200" dirty="0" smtClean="0">
              <a:solidFill>
                <a:schemeClr val="tx2"/>
              </a:solidFill>
            </a:endParaRPr>
          </a:p>
          <a:p>
            <a:r>
              <a:rPr lang="en-GB" sz="1200" dirty="0" smtClean="0">
                <a:solidFill>
                  <a:schemeClr val="tx2"/>
                </a:solidFill>
              </a:rPr>
              <a:t>Thank you Rachel.</a:t>
            </a:r>
          </a:p>
          <a:p>
            <a:r>
              <a:rPr lang="en-GB" sz="1200" dirty="0" smtClean="0">
                <a:solidFill>
                  <a:schemeClr val="accent1">
                    <a:lumMod val="75000"/>
                  </a:schemeClr>
                </a:solidFill>
              </a:rPr>
              <a:t/>
            </a:r>
            <a:br>
              <a:rPr lang="en-GB" sz="1200" dirty="0" smtClean="0">
                <a:solidFill>
                  <a:schemeClr val="accent1">
                    <a:lumMod val="75000"/>
                  </a:schemeClr>
                </a:solidFill>
              </a:rPr>
            </a:br>
            <a:r>
              <a:rPr lang="en-GB" sz="1200" b="1" dirty="0" smtClean="0">
                <a:solidFill>
                  <a:schemeClr val="accent1">
                    <a:lumMod val="75000"/>
                  </a:schemeClr>
                </a:solidFill>
              </a:rPr>
              <a:t>Geraldine Abruzzese| Bradford Council  </a:t>
            </a:r>
            <a:endParaRPr lang="en-GB" sz="1200" dirty="0">
              <a:solidFill>
                <a:schemeClr val="accent1">
                  <a:lumMod val="75000"/>
                </a:schemeClr>
              </a:solidFill>
            </a:endParaRPr>
          </a:p>
        </p:txBody>
      </p:sp>
      <p:pic>
        <p:nvPicPr>
          <p:cNvPr id="6" name="Picture 5" descr="Geraldine.PNG"/>
          <p:cNvPicPr>
            <a:picLocks noChangeAspect="1"/>
          </p:cNvPicPr>
          <p:nvPr/>
        </p:nvPicPr>
        <p:blipFill>
          <a:blip r:embed="rId3" cstate="print"/>
          <a:stretch>
            <a:fillRect/>
          </a:stretch>
        </p:blipFill>
        <p:spPr>
          <a:xfrm rot="21185623">
            <a:off x="6621828" y="3998781"/>
            <a:ext cx="1574974" cy="1574974"/>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38170" y="1762846"/>
            <a:ext cx="6199002" cy="3416320"/>
          </a:xfrm>
          <a:prstGeom prst="rect">
            <a:avLst/>
          </a:prstGeom>
          <a:noFill/>
        </p:spPr>
        <p:txBody>
          <a:bodyPr wrap="square" rtlCol="0">
            <a:spAutoFit/>
          </a:bodyPr>
          <a:lstStyle/>
          <a:p>
            <a:r>
              <a:rPr lang="en-GB" sz="1200" dirty="0" smtClean="0">
                <a:solidFill>
                  <a:schemeClr val="accent1">
                    <a:lumMod val="75000"/>
                  </a:schemeClr>
                </a:solidFill>
              </a:rPr>
              <a:t>I saw Rachel speak at an event and within the half an hour presentation I learned so many little tricks of the trade around Facebook.  This then prompted me to sign up for a 1-2-1 session with Rachel as my knowledge around social media wasn’t great!</a:t>
            </a:r>
          </a:p>
          <a:p>
            <a:endParaRPr lang="en-GB" sz="1200" dirty="0" smtClean="0">
              <a:solidFill>
                <a:schemeClr val="accent1">
                  <a:lumMod val="75000"/>
                </a:schemeClr>
              </a:solidFill>
            </a:endParaRPr>
          </a:p>
          <a:p>
            <a:r>
              <a:rPr lang="en-GB" sz="1200" dirty="0" smtClean="0">
                <a:solidFill>
                  <a:schemeClr val="accent1">
                    <a:lumMod val="75000"/>
                  </a:schemeClr>
                </a:solidFill>
              </a:rPr>
              <a:t>Rachel explained the social media process using very simple and easy language so I could absorb everything and gained so much more knowledge within the first 15 minutes of the session which made me even more eager to learn.</a:t>
            </a:r>
          </a:p>
          <a:p>
            <a:endParaRPr lang="en-GB" sz="1200" dirty="0" smtClean="0">
              <a:solidFill>
                <a:schemeClr val="accent1">
                  <a:lumMod val="75000"/>
                </a:schemeClr>
              </a:solidFill>
            </a:endParaRPr>
          </a:p>
          <a:p>
            <a:r>
              <a:rPr lang="en-GB" sz="1200" dirty="0" smtClean="0">
                <a:solidFill>
                  <a:schemeClr val="accent1">
                    <a:lumMod val="75000"/>
                  </a:schemeClr>
                </a:solidFill>
              </a:rPr>
              <a:t>I would highly recommend Rachel as she is such an expert</a:t>
            </a:r>
          </a:p>
          <a:p>
            <a:r>
              <a:rPr lang="en-GB" sz="1200" dirty="0" smtClean="0">
                <a:solidFill>
                  <a:schemeClr val="accent1">
                    <a:lumMod val="75000"/>
                  </a:schemeClr>
                </a:solidFill>
              </a:rPr>
              <a:t>in this field and gaining an insight to social media and </a:t>
            </a:r>
          </a:p>
          <a:p>
            <a:r>
              <a:rPr lang="en-GB" sz="1200" dirty="0" smtClean="0">
                <a:solidFill>
                  <a:schemeClr val="accent1">
                    <a:lumMod val="75000"/>
                  </a:schemeClr>
                </a:solidFill>
              </a:rPr>
              <a:t>it’s importance can only benefit your business.</a:t>
            </a:r>
          </a:p>
          <a:p>
            <a:endParaRPr lang="en-GB" sz="1200" dirty="0" smtClean="0">
              <a:solidFill>
                <a:schemeClr val="accent1">
                  <a:lumMod val="75000"/>
                </a:schemeClr>
              </a:solidFill>
            </a:endParaRPr>
          </a:p>
          <a:p>
            <a:r>
              <a:rPr lang="en-GB" sz="1200" b="1" dirty="0" smtClean="0">
                <a:solidFill>
                  <a:schemeClr val="accent1">
                    <a:lumMod val="75000"/>
                  </a:schemeClr>
                </a:solidFill>
              </a:rPr>
              <a:t>Libby Steggles-Ginn | The Emoji Coach  </a:t>
            </a:r>
          </a:p>
          <a:p>
            <a:pPr lvl="0" eaLnBrk="0" fontAlgn="base" hangingPunct="0">
              <a:spcBef>
                <a:spcPct val="0"/>
              </a:spcBef>
              <a:spcAft>
                <a:spcPct val="0"/>
              </a:spcAft>
            </a:pPr>
            <a:endParaRPr lang="en-GB" sz="2000" dirty="0" smtClean="0">
              <a:solidFill>
                <a:schemeClr val="accent1">
                  <a:lumMod val="75000"/>
                </a:schemeClr>
              </a:solidFill>
              <a:latin typeface="Gabriola" pitchFamily="82" charset="0"/>
              <a:cs typeface="Arial" pitchFamily="34"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12" name="Picture 11" descr="libby.png"/>
          <p:cNvPicPr>
            <a:picLocks noChangeAspect="1"/>
          </p:cNvPicPr>
          <p:nvPr/>
        </p:nvPicPr>
        <p:blipFill>
          <a:blip r:embed="rId3" cstate="print"/>
          <a:stretch>
            <a:fillRect/>
          </a:stretch>
        </p:blipFill>
        <p:spPr>
          <a:xfrm rot="21234590">
            <a:off x="6842129" y="4177413"/>
            <a:ext cx="1428950" cy="1381318"/>
          </a:xfrm>
          <a:prstGeom prst="rect">
            <a:avLst/>
          </a:prstGeom>
          <a:ln w="28575">
            <a:solidFill>
              <a:schemeClr val="tx1"/>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78439" y="1455932"/>
            <a:ext cx="6199002" cy="4185761"/>
          </a:xfrm>
          <a:prstGeom prst="rect">
            <a:avLst/>
          </a:prstGeom>
          <a:noFill/>
        </p:spPr>
        <p:txBody>
          <a:bodyPr wrap="square" rtlCol="0">
            <a:spAutoFit/>
          </a:bodyPr>
          <a:lstStyle/>
          <a:p>
            <a:r>
              <a:rPr lang="en-GB" sz="1200" dirty="0" smtClean="0">
                <a:solidFill>
                  <a:schemeClr val="accent1">
                    <a:lumMod val="75000"/>
                  </a:schemeClr>
                </a:solidFill>
              </a:rPr>
              <a:t>I met Rachel for the first time at  a Harrogate College workshop for new businesses where she gave a lecture on how to use social media to promote our businesses to a wider audience.  She had a friendly approach and made the lessons enjoyable which in turn helped us feel at ease as newcomers.</a:t>
            </a:r>
          </a:p>
          <a:p>
            <a:endParaRPr lang="en-GB" sz="1200" dirty="0" smtClean="0">
              <a:solidFill>
                <a:schemeClr val="accent1">
                  <a:lumMod val="75000"/>
                </a:schemeClr>
              </a:solidFill>
            </a:endParaRPr>
          </a:p>
          <a:p>
            <a:r>
              <a:rPr lang="en-GB" sz="1200" dirty="0" smtClean="0">
                <a:solidFill>
                  <a:schemeClr val="accent1">
                    <a:lumMod val="75000"/>
                  </a:schemeClr>
                </a:solidFill>
              </a:rPr>
              <a:t>Rachel was very professional and informative with regards to teaching and was clear and precise with the information given.  She certainly knew her stuff.</a:t>
            </a:r>
          </a:p>
          <a:p>
            <a:endParaRPr lang="en-GB" sz="1200" dirty="0" smtClean="0">
              <a:solidFill>
                <a:schemeClr val="accent1">
                  <a:lumMod val="75000"/>
                </a:schemeClr>
              </a:solidFill>
            </a:endParaRPr>
          </a:p>
          <a:p>
            <a:r>
              <a:rPr lang="en-GB" sz="1200" dirty="0" smtClean="0">
                <a:solidFill>
                  <a:schemeClr val="accent1">
                    <a:lumMod val="75000"/>
                  </a:schemeClr>
                </a:solidFill>
              </a:rPr>
              <a:t>A lot of printouts were given out whilst the power point slides were shown in order for us to make notes and follow through.  These were extremely useful in referring back to when needed.  A lot of encouragement and patience was given by Rachel and she was always willing to repeat things if anyone didn’t understand the firs t time.</a:t>
            </a:r>
          </a:p>
          <a:p>
            <a:endParaRPr lang="en-GB" sz="1200" dirty="0" smtClean="0">
              <a:solidFill>
                <a:schemeClr val="accent1">
                  <a:lumMod val="75000"/>
                </a:schemeClr>
              </a:solidFill>
            </a:endParaRPr>
          </a:p>
          <a:p>
            <a:r>
              <a:rPr lang="en-GB" sz="1200" dirty="0" smtClean="0">
                <a:solidFill>
                  <a:schemeClr val="accent1">
                    <a:lumMod val="75000"/>
                  </a:schemeClr>
                </a:solidFill>
              </a:rPr>
              <a:t>Rachel has stayed in contact with me to check on how I was</a:t>
            </a:r>
          </a:p>
          <a:p>
            <a:r>
              <a:rPr lang="en-GB" sz="1200" dirty="0" smtClean="0">
                <a:solidFill>
                  <a:schemeClr val="accent1">
                    <a:lumMod val="75000"/>
                  </a:schemeClr>
                </a:solidFill>
              </a:rPr>
              <a:t> copying with the new knowledge and if I needed any guidance </a:t>
            </a:r>
          </a:p>
          <a:p>
            <a:r>
              <a:rPr lang="en-GB" sz="1200" dirty="0" smtClean="0">
                <a:solidFill>
                  <a:schemeClr val="accent1">
                    <a:lumMod val="75000"/>
                  </a:schemeClr>
                </a:solidFill>
              </a:rPr>
              <a:t>she was always at the end of the phone or email.  She is now </a:t>
            </a:r>
          </a:p>
          <a:p>
            <a:r>
              <a:rPr lang="en-GB" sz="1200" dirty="0" smtClean="0">
                <a:solidFill>
                  <a:schemeClr val="accent1">
                    <a:lumMod val="75000"/>
                  </a:schemeClr>
                </a:solidFill>
              </a:rPr>
              <a:t>helping me to improve my LinkedIn account.</a:t>
            </a:r>
          </a:p>
          <a:p>
            <a:endParaRPr lang="en-GB" sz="1200" dirty="0" smtClean="0">
              <a:solidFill>
                <a:schemeClr val="accent1">
                  <a:lumMod val="75000"/>
                </a:schemeClr>
              </a:solidFill>
            </a:endParaRPr>
          </a:p>
          <a:p>
            <a:r>
              <a:rPr lang="en-GB" sz="1200" b="1" dirty="0" smtClean="0">
                <a:solidFill>
                  <a:schemeClr val="accent1">
                    <a:lumMod val="75000"/>
                  </a:schemeClr>
                </a:solidFill>
              </a:rPr>
              <a:t>Carole Read | CPR Drawings/Genealogy  </a:t>
            </a:r>
          </a:p>
          <a:p>
            <a:endParaRPr lang="en-GB" sz="1900" b="1" dirty="0" smtClean="0">
              <a:solidFill>
                <a:schemeClr val="accent1">
                  <a:lumMod val="75000"/>
                </a:schemeClr>
              </a:solidFill>
              <a:latin typeface="Gabriola" pitchFamily="82" charset="0"/>
            </a:endParaRPr>
          </a:p>
          <a:p>
            <a:endParaRPr lang="en-GB" sz="1900" dirty="0">
              <a:solidFill>
                <a:schemeClr val="accent1">
                  <a:lumMod val="75000"/>
                </a:schemeClr>
              </a:solidFill>
              <a:latin typeface="Gabriola" pitchFamily="82" charset="0"/>
            </a:endParaRPr>
          </a:p>
        </p:txBody>
      </p:sp>
      <p:pic>
        <p:nvPicPr>
          <p:cNvPr id="6" name="Picture 5" descr="carole.png"/>
          <p:cNvPicPr>
            <a:picLocks noChangeAspect="1"/>
          </p:cNvPicPr>
          <p:nvPr/>
        </p:nvPicPr>
        <p:blipFill>
          <a:blip r:embed="rId3" cstate="print"/>
          <a:stretch>
            <a:fillRect/>
          </a:stretch>
        </p:blipFill>
        <p:spPr>
          <a:xfrm rot="21223980">
            <a:off x="7001431" y="4255296"/>
            <a:ext cx="1249174" cy="1300161"/>
          </a:xfrm>
          <a:prstGeom prst="rect">
            <a:avLst/>
          </a:prstGeom>
          <a:ln w="28575">
            <a:solidFill>
              <a:schemeClr val="tx1"/>
            </a:solid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65191" y="1430076"/>
            <a:ext cx="6199002" cy="2923877"/>
          </a:xfrm>
          <a:prstGeom prst="rect">
            <a:avLst/>
          </a:prstGeom>
          <a:noFill/>
        </p:spPr>
        <p:txBody>
          <a:bodyPr wrap="square" rtlCol="0">
            <a:spAutoFit/>
          </a:bodyPr>
          <a:lstStyle/>
          <a:p>
            <a:r>
              <a:rPr lang="en-GB" sz="1200" dirty="0" smtClean="0">
                <a:solidFill>
                  <a:schemeClr val="accent1">
                    <a:lumMod val="75000"/>
                  </a:schemeClr>
                </a:solidFill>
              </a:rPr>
              <a:t>I just wanted to say – Thank You! </a:t>
            </a:r>
            <a:r>
              <a:rPr lang="en-GB" sz="1200" dirty="0" smtClean="0">
                <a:solidFill>
                  <a:schemeClr val="accent1">
                    <a:lumMod val="75000"/>
                  </a:schemeClr>
                </a:solidFill>
                <a:sym typeface="Wingdings" pitchFamily="2" charset="2"/>
              </a:rPr>
              <a:t> </a:t>
            </a:r>
          </a:p>
          <a:p>
            <a:endParaRPr lang="en-GB" sz="1200" dirty="0" smtClean="0">
              <a:solidFill>
                <a:schemeClr val="accent1">
                  <a:lumMod val="75000"/>
                </a:schemeClr>
              </a:solidFill>
              <a:sym typeface="Wingdings" pitchFamily="2" charset="2"/>
            </a:endParaRPr>
          </a:p>
          <a:p>
            <a:r>
              <a:rPr lang="en-GB" sz="1200" dirty="0" smtClean="0">
                <a:solidFill>
                  <a:schemeClr val="accent1">
                    <a:lumMod val="75000"/>
                  </a:schemeClr>
                </a:solidFill>
                <a:sym typeface="Wingdings" pitchFamily="2" charset="2"/>
              </a:rPr>
              <a:t>It has been just over a year since I discovered you!  Your ‘I’m a REAL PERSON’ approach in the videos and webinars make absorbing the information much easier.  Often I feel like I am getting 1-2-1 tuition.</a:t>
            </a:r>
            <a:endParaRPr lang="en-GB" sz="1200" dirty="0" smtClean="0">
              <a:solidFill>
                <a:schemeClr val="accent1">
                  <a:lumMod val="75000"/>
                </a:schemeClr>
              </a:solidFill>
            </a:endParaRPr>
          </a:p>
          <a:p>
            <a:endParaRPr lang="en-GB" sz="1200" b="1" dirty="0" smtClean="0">
              <a:solidFill>
                <a:schemeClr val="accent1">
                  <a:lumMod val="75000"/>
                </a:schemeClr>
              </a:solidFill>
            </a:endParaRPr>
          </a:p>
          <a:p>
            <a:r>
              <a:rPr lang="en-GB" sz="1200" b="1" dirty="0" smtClean="0">
                <a:solidFill>
                  <a:schemeClr val="accent1">
                    <a:lumMod val="75000"/>
                  </a:schemeClr>
                </a:solidFill>
              </a:rPr>
              <a:t>Julie Badger | Empower Network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7" name="Picture 6" descr="julie_B.png"/>
          <p:cNvPicPr>
            <a:picLocks noChangeAspect="1"/>
          </p:cNvPicPr>
          <p:nvPr/>
        </p:nvPicPr>
        <p:blipFill>
          <a:blip r:embed="rId3" cstate="print"/>
          <a:stretch>
            <a:fillRect/>
          </a:stretch>
        </p:blipFill>
        <p:spPr>
          <a:xfrm rot="21215067">
            <a:off x="6923430" y="4336537"/>
            <a:ext cx="1310799" cy="1244597"/>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7"/>
            <a:ext cx="7744812" cy="5804576"/>
          </a:xfrm>
          <a:prstGeom prst="rect">
            <a:avLst/>
          </a:prstGeom>
        </p:spPr>
      </p:pic>
      <p:sp>
        <p:nvSpPr>
          <p:cNvPr id="16" name="TextBox 15"/>
          <p:cNvSpPr txBox="1"/>
          <p:nvPr/>
        </p:nvSpPr>
        <p:spPr>
          <a:xfrm rot="21239506">
            <a:off x="1765191" y="1491632"/>
            <a:ext cx="6199002" cy="2800767"/>
          </a:xfrm>
          <a:prstGeom prst="rect">
            <a:avLst/>
          </a:prstGeom>
          <a:noFill/>
        </p:spPr>
        <p:txBody>
          <a:bodyPr wrap="square" rtlCol="0">
            <a:spAutoFit/>
          </a:bodyPr>
          <a:lstStyle/>
          <a:p>
            <a:r>
              <a:rPr lang="en-GB" sz="1600" b="1" dirty="0" smtClean="0">
                <a:solidFill>
                  <a:schemeClr val="accent1">
                    <a:lumMod val="75000"/>
                  </a:schemeClr>
                </a:solidFill>
              </a:rPr>
              <a:t>Contact Details</a:t>
            </a:r>
          </a:p>
          <a:p>
            <a:endParaRPr lang="en-GB" sz="1200" b="1" dirty="0" smtClean="0">
              <a:solidFill>
                <a:schemeClr val="accent1">
                  <a:lumMod val="75000"/>
                </a:schemeClr>
              </a:solidFill>
            </a:endParaRPr>
          </a:p>
          <a:p>
            <a:r>
              <a:rPr lang="en-GB" sz="1200" b="1" dirty="0" smtClean="0">
                <a:solidFill>
                  <a:schemeClr val="accent1">
                    <a:lumMod val="75000"/>
                  </a:schemeClr>
                </a:solidFill>
              </a:rPr>
              <a:t>Rachel Moore Social Media</a:t>
            </a:r>
          </a:p>
          <a:p>
            <a:r>
              <a:rPr lang="en-GB" sz="1200" b="1" dirty="0" smtClean="0">
                <a:solidFill>
                  <a:schemeClr val="accent1">
                    <a:lumMod val="75000"/>
                  </a:schemeClr>
                </a:solidFill>
              </a:rPr>
              <a:t>01423 529 708 | 07904 007 660</a:t>
            </a:r>
          </a:p>
          <a:p>
            <a:r>
              <a:rPr lang="en-GB" sz="1200" b="1" dirty="0" smtClean="0">
                <a:solidFill>
                  <a:schemeClr val="accent1">
                    <a:lumMod val="75000"/>
                  </a:schemeClr>
                </a:solidFill>
                <a:hlinkClick r:id="rId3"/>
              </a:rPr>
              <a:t>rachel@rachelmooresocialmedia.com</a:t>
            </a:r>
            <a:endParaRPr lang="en-GB" sz="1200" b="1" dirty="0" smtClean="0">
              <a:solidFill>
                <a:schemeClr val="accent1">
                  <a:lumMod val="75000"/>
                </a:schemeClr>
              </a:solidFill>
            </a:endParaRPr>
          </a:p>
          <a:p>
            <a:r>
              <a:rPr lang="en-GB" sz="1200" b="1" dirty="0" smtClean="0">
                <a:solidFill>
                  <a:schemeClr val="accent1">
                    <a:lumMod val="75000"/>
                  </a:schemeClr>
                </a:solidFill>
              </a:rPr>
              <a:t>www.rachelmooresocialmedia.com</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11" name="Picture 10" descr="RACHEL MOORE.png"/>
          <p:cNvPicPr>
            <a:picLocks noChangeAspect="1"/>
          </p:cNvPicPr>
          <p:nvPr/>
        </p:nvPicPr>
        <p:blipFill>
          <a:blip r:embed="rId4" cstate="print"/>
          <a:stretch>
            <a:fillRect/>
          </a:stretch>
        </p:blipFill>
        <p:spPr>
          <a:xfrm rot="21220207">
            <a:off x="6544732" y="4183676"/>
            <a:ext cx="1761177" cy="14432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29622" y="1382762"/>
            <a:ext cx="6199002" cy="3785652"/>
          </a:xfrm>
          <a:prstGeom prst="rect">
            <a:avLst/>
          </a:prstGeom>
          <a:noFill/>
        </p:spPr>
        <p:txBody>
          <a:bodyPr wrap="square" rtlCol="0">
            <a:spAutoFit/>
          </a:bodyPr>
          <a:lstStyle/>
          <a:p>
            <a:r>
              <a:rPr lang="en-GB" sz="1200" dirty="0" smtClean="0">
                <a:solidFill>
                  <a:schemeClr val="accent1">
                    <a:lumMod val="75000"/>
                  </a:schemeClr>
                </a:solidFill>
              </a:rPr>
              <a:t>After hearing nothing but fantastic reviews about Rachel I arranged a 1:1 LinkedIn training session.</a:t>
            </a:r>
          </a:p>
          <a:p>
            <a:r>
              <a:rPr lang="en-GB" sz="1200" dirty="0" smtClean="0">
                <a:solidFill>
                  <a:schemeClr val="accent1">
                    <a:lumMod val="75000"/>
                  </a:schemeClr>
                </a:solidFill>
              </a:rPr>
              <a:t/>
            </a:r>
            <a:br>
              <a:rPr lang="en-GB" sz="1200" dirty="0" smtClean="0">
                <a:solidFill>
                  <a:schemeClr val="accent1">
                    <a:lumMod val="75000"/>
                  </a:schemeClr>
                </a:solidFill>
              </a:rPr>
            </a:br>
            <a:r>
              <a:rPr lang="en-GB" sz="1200" dirty="0" smtClean="0">
                <a:solidFill>
                  <a:schemeClr val="accent1">
                    <a:lumMod val="75000"/>
                  </a:schemeClr>
                </a:solidFill>
              </a:rPr>
              <a:t>The purpose of the training was so that I could create some content for our wider team to use to get them all using LinkedIn confidently.</a:t>
            </a:r>
            <a:br>
              <a:rPr lang="en-GB" sz="1200" dirty="0" smtClean="0">
                <a:solidFill>
                  <a:schemeClr val="accent1">
                    <a:lumMod val="75000"/>
                  </a:schemeClr>
                </a:solidFill>
              </a:rPr>
            </a:br>
            <a:endParaRPr lang="en-GB" sz="1200" dirty="0" smtClean="0">
              <a:solidFill>
                <a:schemeClr val="accent1">
                  <a:lumMod val="75000"/>
                </a:schemeClr>
              </a:solidFill>
            </a:endParaRPr>
          </a:p>
          <a:p>
            <a:r>
              <a:rPr lang="en-GB" sz="1200" dirty="0" smtClean="0">
                <a:solidFill>
                  <a:schemeClr val="accent1">
                    <a:lumMod val="75000"/>
                  </a:schemeClr>
                </a:solidFill>
              </a:rPr>
              <a:t>I thought my profile was great on LinkedIn until I spent time with Rachel!</a:t>
            </a:r>
            <a:br>
              <a:rPr lang="en-GB" sz="1200" dirty="0" smtClean="0">
                <a:solidFill>
                  <a:schemeClr val="accent1">
                    <a:lumMod val="75000"/>
                  </a:schemeClr>
                </a:solidFill>
              </a:rPr>
            </a:br>
            <a:endParaRPr lang="en-GB" sz="1200" dirty="0" smtClean="0">
              <a:solidFill>
                <a:schemeClr val="accent1">
                  <a:lumMod val="75000"/>
                </a:schemeClr>
              </a:solidFill>
            </a:endParaRPr>
          </a:p>
          <a:p>
            <a:r>
              <a:rPr lang="en-GB" sz="1200" dirty="0" smtClean="0">
                <a:solidFill>
                  <a:schemeClr val="accent1">
                    <a:lumMod val="75000"/>
                  </a:schemeClr>
                </a:solidFill>
              </a:rPr>
              <a:t>She gave me some great tips and guidance and I have totally revamped my profile and content for the better.</a:t>
            </a:r>
          </a:p>
          <a:p>
            <a:r>
              <a:rPr lang="en-GB" sz="1200" dirty="0" smtClean="0">
                <a:solidFill>
                  <a:schemeClr val="accent1">
                    <a:lumMod val="75000"/>
                  </a:schemeClr>
                </a:solidFill>
              </a:rPr>
              <a:t/>
            </a:r>
            <a:br>
              <a:rPr lang="en-GB" sz="1200" dirty="0" smtClean="0">
                <a:solidFill>
                  <a:schemeClr val="accent1">
                    <a:lumMod val="75000"/>
                  </a:schemeClr>
                </a:solidFill>
              </a:rPr>
            </a:br>
            <a:r>
              <a:rPr lang="en-GB" sz="1200" dirty="0" smtClean="0">
                <a:solidFill>
                  <a:schemeClr val="accent1">
                    <a:lumMod val="75000"/>
                  </a:schemeClr>
                </a:solidFill>
              </a:rPr>
              <a:t>I have also had great feedback from my colleagues on the content I was able to share thanks to Rachel’s first class training.</a:t>
            </a:r>
          </a:p>
          <a:p>
            <a:endParaRPr lang="en-GB" sz="1200" b="1" dirty="0" smtClean="0">
              <a:solidFill>
                <a:schemeClr val="accent1">
                  <a:lumMod val="75000"/>
                </a:schemeClr>
              </a:solidFill>
            </a:endParaRPr>
          </a:p>
          <a:p>
            <a:r>
              <a:rPr lang="en-GB" sz="1200" b="1" dirty="0" smtClean="0">
                <a:solidFill>
                  <a:schemeClr val="accent1">
                    <a:lumMod val="75000"/>
                  </a:schemeClr>
                </a:solidFill>
              </a:rPr>
              <a:t>Georgia Grey| Yorkshire Bank  </a:t>
            </a:r>
          </a:p>
          <a:p>
            <a:endParaRPr lang="en-GB" sz="2000" b="1" dirty="0" smtClean="0">
              <a:solidFill>
                <a:schemeClr val="accent1">
                  <a:lumMod val="75000"/>
                </a:schemeClr>
              </a:solidFill>
              <a:latin typeface="Gabriola" pitchFamily="82" charset="0"/>
            </a:endParaRPr>
          </a:p>
          <a:p>
            <a:endParaRPr lang="en-GB" sz="2000" b="1" dirty="0" smtClean="0">
              <a:solidFill>
                <a:schemeClr val="accent1">
                  <a:lumMod val="75000"/>
                </a:schemeClr>
              </a:solidFill>
              <a:latin typeface="Gabriola" pitchFamily="82" charset="0"/>
            </a:endParaRPr>
          </a:p>
          <a:p>
            <a:endParaRPr lang="en-GB" sz="2000" dirty="0">
              <a:solidFill>
                <a:schemeClr val="accent1">
                  <a:lumMod val="75000"/>
                </a:schemeClr>
              </a:solidFill>
              <a:latin typeface="Gabriola" pitchFamily="82" charset="0"/>
            </a:endParaRPr>
          </a:p>
        </p:txBody>
      </p:sp>
      <p:pic>
        <p:nvPicPr>
          <p:cNvPr id="7" name="Picture 6" descr="gEORGIA.PNG"/>
          <p:cNvPicPr>
            <a:picLocks noChangeAspect="1"/>
          </p:cNvPicPr>
          <p:nvPr/>
        </p:nvPicPr>
        <p:blipFill>
          <a:blip r:embed="rId3" cstate="print"/>
          <a:stretch>
            <a:fillRect/>
          </a:stretch>
        </p:blipFill>
        <p:spPr>
          <a:xfrm rot="21205835">
            <a:off x="6778944" y="4093636"/>
            <a:ext cx="1505313" cy="15344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724428" y="1629016"/>
            <a:ext cx="6199002" cy="3046988"/>
          </a:xfrm>
          <a:prstGeom prst="rect">
            <a:avLst/>
          </a:prstGeom>
          <a:noFill/>
        </p:spPr>
        <p:txBody>
          <a:bodyPr wrap="square" rtlCol="0">
            <a:spAutoFit/>
          </a:bodyPr>
          <a:lstStyle/>
          <a:p>
            <a:r>
              <a:rPr lang="en-GB" sz="1200" dirty="0" smtClean="0">
                <a:solidFill>
                  <a:schemeClr val="accent1">
                    <a:lumMod val="75000"/>
                  </a:schemeClr>
                </a:solidFill>
              </a:rPr>
              <a:t>Facebook was a mystery to me.  Rachel soon put me at my ease with her warm non-intimidating down to earth approach, she is very generous with her knowledge and she made me feel comfortable and safe to ask about anything that I didn’t get straight away – without feeling stupid!  </a:t>
            </a:r>
          </a:p>
          <a:p>
            <a:endParaRPr lang="en-GB" sz="1200" dirty="0" smtClean="0">
              <a:solidFill>
                <a:schemeClr val="accent1">
                  <a:lumMod val="75000"/>
                </a:schemeClr>
              </a:solidFill>
            </a:endParaRPr>
          </a:p>
          <a:p>
            <a:r>
              <a:rPr lang="en-GB" sz="1200" dirty="0" smtClean="0">
                <a:solidFill>
                  <a:schemeClr val="accent1">
                    <a:lumMod val="75000"/>
                  </a:schemeClr>
                </a:solidFill>
              </a:rPr>
              <a:t>The amount I learned amazed even me and I have booked another course which I am actually looking forward to!</a:t>
            </a:r>
          </a:p>
          <a:p>
            <a:endParaRPr lang="en-GB" sz="1200" dirty="0" smtClean="0">
              <a:solidFill>
                <a:schemeClr val="accent1">
                  <a:lumMod val="75000"/>
                </a:schemeClr>
              </a:solidFill>
            </a:endParaRPr>
          </a:p>
          <a:p>
            <a:r>
              <a:rPr lang="en-GB" sz="1200" dirty="0" smtClean="0">
                <a:solidFill>
                  <a:schemeClr val="accent1">
                    <a:lumMod val="75000"/>
                  </a:schemeClr>
                </a:solidFill>
              </a:rPr>
              <a:t>Rachel has shown me what an amazing media marketing tool Facebook is and taken the mystery out of it, this will be really helpful </a:t>
            </a:r>
          </a:p>
          <a:p>
            <a:r>
              <a:rPr lang="en-GB" sz="1200" dirty="0" smtClean="0">
                <a:solidFill>
                  <a:schemeClr val="accent1">
                    <a:lumMod val="75000"/>
                  </a:schemeClr>
                </a:solidFill>
              </a:rPr>
              <a:t>in marketing our business.  </a:t>
            </a:r>
          </a:p>
          <a:p>
            <a:endParaRPr lang="en-GB" sz="1200" dirty="0" smtClean="0">
              <a:solidFill>
                <a:schemeClr val="accent1">
                  <a:lumMod val="75000"/>
                </a:schemeClr>
              </a:solidFill>
            </a:endParaRPr>
          </a:p>
          <a:p>
            <a:r>
              <a:rPr lang="en-GB" sz="1200" dirty="0" smtClean="0">
                <a:solidFill>
                  <a:schemeClr val="accent1">
                    <a:lumMod val="75000"/>
                  </a:schemeClr>
                </a:solidFill>
              </a:rPr>
              <a:t>I wouldn’t hesitate to recommend Rachel’s brilliant </a:t>
            </a:r>
          </a:p>
          <a:p>
            <a:r>
              <a:rPr lang="en-GB" sz="1200" dirty="0" smtClean="0">
                <a:solidFill>
                  <a:schemeClr val="accent1">
                    <a:lumMod val="75000"/>
                  </a:schemeClr>
                </a:solidFill>
              </a:rPr>
              <a:t>workshops.</a:t>
            </a:r>
          </a:p>
          <a:p>
            <a:endParaRPr lang="en-GB" sz="1200" dirty="0" smtClean="0">
              <a:solidFill>
                <a:schemeClr val="accent1">
                  <a:lumMod val="75000"/>
                </a:schemeClr>
              </a:solidFill>
            </a:endParaRPr>
          </a:p>
          <a:p>
            <a:r>
              <a:rPr lang="en-GB" sz="1200" b="1" dirty="0" smtClean="0">
                <a:solidFill>
                  <a:schemeClr val="accent1">
                    <a:lumMod val="75000"/>
                  </a:schemeClr>
                </a:solidFill>
              </a:rPr>
              <a:t>Trish Connor | Franchisee Owner, Gymophobics  </a:t>
            </a:r>
            <a:endParaRPr lang="en-GB" sz="1200" b="1" dirty="0">
              <a:solidFill>
                <a:schemeClr val="accent1">
                  <a:lumMod val="75000"/>
                </a:schemeClr>
              </a:solidFill>
            </a:endParaRPr>
          </a:p>
        </p:txBody>
      </p:sp>
      <p:pic>
        <p:nvPicPr>
          <p:cNvPr id="11" name="Picture 10" descr="trish_connor.png"/>
          <p:cNvPicPr>
            <a:picLocks noChangeAspect="1"/>
          </p:cNvPicPr>
          <p:nvPr/>
        </p:nvPicPr>
        <p:blipFill>
          <a:blip r:embed="rId3" cstate="print"/>
          <a:stretch>
            <a:fillRect/>
          </a:stretch>
        </p:blipFill>
        <p:spPr>
          <a:xfrm rot="21253504">
            <a:off x="6851966" y="4105810"/>
            <a:ext cx="1409832" cy="1465777"/>
          </a:xfrm>
          <a:prstGeom prst="rect">
            <a:avLst/>
          </a:prstGeom>
          <a:ln w="28575">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29622" y="1799001"/>
            <a:ext cx="6199002" cy="2800767"/>
          </a:xfrm>
          <a:prstGeom prst="rect">
            <a:avLst/>
          </a:prstGeom>
          <a:noFill/>
        </p:spPr>
        <p:txBody>
          <a:bodyPr wrap="square" rtlCol="0">
            <a:spAutoFit/>
          </a:bodyPr>
          <a:lstStyle/>
          <a:p>
            <a:r>
              <a:rPr lang="en-GB" sz="1200" dirty="0" smtClean="0">
                <a:solidFill>
                  <a:schemeClr val="accent1">
                    <a:lumMod val="75000"/>
                  </a:schemeClr>
                </a:solidFill>
              </a:rPr>
              <a:t>I know Rachel was unsure whether I’d get anything from this workshop, given that I’m also a social media trainer, she needn’t have worried.</a:t>
            </a:r>
          </a:p>
          <a:p>
            <a:endParaRPr lang="en-GB" sz="1200" dirty="0" smtClean="0">
              <a:solidFill>
                <a:schemeClr val="accent1">
                  <a:lumMod val="75000"/>
                </a:schemeClr>
              </a:solidFill>
            </a:endParaRPr>
          </a:p>
          <a:p>
            <a:r>
              <a:rPr lang="en-GB" sz="1200" dirty="0" smtClean="0">
                <a:solidFill>
                  <a:schemeClr val="accent1">
                    <a:lumMod val="75000"/>
                  </a:schemeClr>
                </a:solidFill>
              </a:rPr>
              <a:t>I had a thoroughly enjoyable day and learnt plenty, which helped me brush up on my Facebook skills!  Rachel, has a really nice relaxed delivery style and works with you, as you fumble around, trying to ensure your press the right buttons or find the right menus.  </a:t>
            </a:r>
          </a:p>
          <a:p>
            <a:endParaRPr lang="en-GB" sz="1200" dirty="0" smtClean="0">
              <a:solidFill>
                <a:schemeClr val="accent1">
                  <a:lumMod val="75000"/>
                </a:schemeClr>
              </a:solidFill>
            </a:endParaRPr>
          </a:p>
          <a:p>
            <a:r>
              <a:rPr lang="en-GB" sz="1200" dirty="0" smtClean="0">
                <a:solidFill>
                  <a:schemeClr val="accent1">
                    <a:lumMod val="75000"/>
                  </a:schemeClr>
                </a:solidFill>
              </a:rPr>
              <a:t>I would highly recommend Rachel’s workshops, whether you’re a novice or a more seasoned user of Facebook and other social media.</a:t>
            </a:r>
          </a:p>
          <a:p>
            <a:endParaRPr lang="en-GB" sz="1200" dirty="0" smtClean="0">
              <a:solidFill>
                <a:schemeClr val="accent1">
                  <a:lumMod val="75000"/>
                </a:schemeClr>
              </a:solidFill>
            </a:endParaRPr>
          </a:p>
          <a:p>
            <a:r>
              <a:rPr lang="en-GB" sz="1200" dirty="0" smtClean="0">
                <a:solidFill>
                  <a:schemeClr val="accent1">
                    <a:lumMod val="75000"/>
                  </a:schemeClr>
                </a:solidFill>
              </a:rPr>
              <a:t>Many thanks Rachel</a:t>
            </a:r>
          </a:p>
          <a:p>
            <a:endParaRPr lang="en-GB" sz="1200" dirty="0" smtClean="0">
              <a:solidFill>
                <a:schemeClr val="accent1">
                  <a:lumMod val="75000"/>
                </a:schemeClr>
              </a:solidFill>
            </a:endParaRPr>
          </a:p>
          <a:p>
            <a:r>
              <a:rPr lang="en-GB" sz="1200" b="1" dirty="0" smtClean="0">
                <a:solidFill>
                  <a:schemeClr val="accent1">
                    <a:lumMod val="75000"/>
                  </a:schemeClr>
                </a:solidFill>
              </a:rPr>
              <a:t>Steve Philip| LinkedIn Trainer </a:t>
            </a:r>
          </a:p>
          <a:p>
            <a:endParaRPr lang="en-GB" sz="2000" dirty="0">
              <a:solidFill>
                <a:schemeClr val="accent1">
                  <a:lumMod val="75000"/>
                </a:schemeClr>
              </a:solidFill>
              <a:latin typeface="Gabriola" pitchFamily="82" charset="0"/>
            </a:endParaRPr>
          </a:p>
        </p:txBody>
      </p:sp>
      <p:pic>
        <p:nvPicPr>
          <p:cNvPr id="9" name="Picture 8" descr="steve_philip_photo.png"/>
          <p:cNvPicPr>
            <a:picLocks noChangeAspect="1"/>
          </p:cNvPicPr>
          <p:nvPr/>
        </p:nvPicPr>
        <p:blipFill>
          <a:blip r:embed="rId3" cstate="print"/>
          <a:stretch>
            <a:fillRect/>
          </a:stretch>
        </p:blipFill>
        <p:spPr>
          <a:xfrm rot="21174303">
            <a:off x="6840255" y="4255948"/>
            <a:ext cx="1401583" cy="1273853"/>
          </a:xfrm>
          <a:prstGeom prst="rect">
            <a:avLst/>
          </a:prstGeom>
          <a:ln w="28575">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open 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0" y="0"/>
            <a:ext cx="9144000" cy="6858000"/>
          </a:xfrm>
          <a:prstGeom prst="rect">
            <a:avLst/>
          </a:prstGeom>
          <a:solidFill>
            <a:srgbClr val="0846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open-spiral-notebook-1405082_1920.png"/>
          <p:cNvPicPr>
            <a:picLocks noChangeAspect="1"/>
          </p:cNvPicPr>
          <p:nvPr/>
        </p:nvPicPr>
        <p:blipFill>
          <a:blip r:embed="rId2" cstate="print"/>
          <a:stretch>
            <a:fillRect/>
          </a:stretch>
        </p:blipFill>
        <p:spPr>
          <a:xfrm rot="21239506">
            <a:off x="1116673" y="389388"/>
            <a:ext cx="7744812" cy="5804576"/>
          </a:xfrm>
          <a:prstGeom prst="rect">
            <a:avLst/>
          </a:prstGeom>
        </p:spPr>
      </p:pic>
      <p:sp>
        <p:nvSpPr>
          <p:cNvPr id="16" name="TextBox 15"/>
          <p:cNvSpPr txBox="1"/>
          <p:nvPr/>
        </p:nvSpPr>
        <p:spPr>
          <a:xfrm rot="21239506">
            <a:off x="1829622" y="1891334"/>
            <a:ext cx="6199002" cy="2616101"/>
          </a:xfrm>
          <a:prstGeom prst="rect">
            <a:avLst/>
          </a:prstGeom>
          <a:noFill/>
        </p:spPr>
        <p:txBody>
          <a:bodyPr wrap="square" rtlCol="0">
            <a:spAutoFit/>
          </a:bodyPr>
          <a:lstStyle/>
          <a:p>
            <a:r>
              <a:rPr lang="en-GB" sz="1200" dirty="0" smtClean="0">
                <a:solidFill>
                  <a:schemeClr val="tx2"/>
                </a:solidFill>
              </a:rPr>
              <a:t>I would strongly recommend Rachel if you need help with your social media. She is a lovely lady, and also incredibly helpful. </a:t>
            </a:r>
            <a:br>
              <a:rPr lang="en-GB" sz="1200" dirty="0" smtClean="0">
                <a:solidFill>
                  <a:schemeClr val="tx2"/>
                </a:solidFill>
              </a:rPr>
            </a:br>
            <a:r>
              <a:rPr lang="en-GB" sz="1200" dirty="0" smtClean="0">
                <a:solidFill>
                  <a:schemeClr val="tx2"/>
                </a:solidFill>
              </a:rPr>
              <a:t/>
            </a:r>
            <a:br>
              <a:rPr lang="en-GB" sz="1200" dirty="0" smtClean="0">
                <a:solidFill>
                  <a:schemeClr val="tx2"/>
                </a:solidFill>
              </a:rPr>
            </a:br>
            <a:r>
              <a:rPr lang="en-GB" sz="1200" dirty="0" smtClean="0">
                <a:solidFill>
                  <a:schemeClr val="tx2"/>
                </a:solidFill>
              </a:rPr>
              <a:t>The advice she gave me I have used and I am SOOO pleased with my profile following her advice and also have gained many more views of my social media profile and posts. I cannot recommend Rachel highly enough and have to say that the 2 hours spent with her was extremely good value for money. </a:t>
            </a:r>
            <a:br>
              <a:rPr lang="en-GB" sz="1200" dirty="0" smtClean="0">
                <a:solidFill>
                  <a:schemeClr val="tx2"/>
                </a:solidFill>
              </a:rPr>
            </a:br>
            <a:r>
              <a:rPr lang="en-GB" sz="1200" dirty="0" smtClean="0">
                <a:solidFill>
                  <a:schemeClr val="tx2"/>
                </a:solidFill>
              </a:rPr>
              <a:t/>
            </a:r>
            <a:br>
              <a:rPr lang="en-GB" sz="1200" dirty="0" smtClean="0">
                <a:solidFill>
                  <a:schemeClr val="tx2"/>
                </a:solidFill>
              </a:rPr>
            </a:br>
            <a:r>
              <a:rPr lang="en-GB" sz="1200" dirty="0" smtClean="0">
                <a:solidFill>
                  <a:schemeClr val="tx2"/>
                </a:solidFill>
              </a:rPr>
              <a:t>If you are thinking about getting help with your social media you cannot do better than ask Rachel! </a:t>
            </a:r>
          </a:p>
          <a:p>
            <a:endParaRPr lang="en-GB" sz="1200" b="1" dirty="0" smtClean="0">
              <a:solidFill>
                <a:schemeClr val="accent1">
                  <a:lumMod val="75000"/>
                </a:schemeClr>
              </a:solidFill>
            </a:endParaRPr>
          </a:p>
          <a:p>
            <a:r>
              <a:rPr lang="en-GB" sz="1200" b="1" dirty="0" smtClean="0">
                <a:solidFill>
                  <a:schemeClr val="accent1">
                    <a:lumMod val="75000"/>
                  </a:schemeClr>
                </a:solidFill>
              </a:rPr>
              <a:t>Karen Hagan | Four Oaks Financial Services</a:t>
            </a:r>
          </a:p>
          <a:p>
            <a:endParaRPr lang="en-GB" sz="2000" dirty="0">
              <a:solidFill>
                <a:schemeClr val="accent1">
                  <a:lumMod val="75000"/>
                </a:schemeClr>
              </a:solidFill>
              <a:latin typeface="Gabriola" pitchFamily="82" charset="0"/>
            </a:endParaRPr>
          </a:p>
        </p:txBody>
      </p:sp>
      <p:pic>
        <p:nvPicPr>
          <p:cNvPr id="7" name="Picture 6" descr="1628117847174.jpg"/>
          <p:cNvPicPr>
            <a:picLocks noChangeAspect="1"/>
          </p:cNvPicPr>
          <p:nvPr/>
        </p:nvPicPr>
        <p:blipFill>
          <a:blip r:embed="rId3" cstate="print"/>
          <a:stretch>
            <a:fillRect/>
          </a:stretch>
        </p:blipFill>
        <p:spPr>
          <a:xfrm rot="21244770">
            <a:off x="6908143" y="4261626"/>
            <a:ext cx="1364844" cy="136484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TotalTime>
  <Words>3971</Words>
  <Application>Microsoft Office PowerPoint</Application>
  <PresentationFormat>On-screen Show (4:3)</PresentationFormat>
  <Paragraphs>436</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cp:lastModifiedBy>
  <cp:revision>139</cp:revision>
  <dcterms:created xsi:type="dcterms:W3CDTF">2017-05-31T08:50:17Z</dcterms:created>
  <dcterms:modified xsi:type="dcterms:W3CDTF">2023-10-18T13:18:17Z</dcterms:modified>
</cp:coreProperties>
</file>